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510" r:id="rId3"/>
    <p:sldId id="261" r:id="rId4"/>
    <p:sldId id="262" r:id="rId5"/>
    <p:sldId id="264" r:id="rId6"/>
    <p:sldId id="272" r:id="rId7"/>
    <p:sldId id="277" r:id="rId8"/>
    <p:sldId id="284" r:id="rId9"/>
    <p:sldId id="302" r:id="rId10"/>
    <p:sldId id="323" r:id="rId11"/>
    <p:sldId id="333" r:id="rId12"/>
    <p:sldId id="414" r:id="rId13"/>
    <p:sldId id="426" r:id="rId14"/>
    <p:sldId id="427" r:id="rId15"/>
    <p:sldId id="441" r:id="rId16"/>
    <p:sldId id="442" r:id="rId17"/>
    <p:sldId id="443" r:id="rId18"/>
    <p:sldId id="444" r:id="rId19"/>
    <p:sldId id="445" r:id="rId20"/>
    <p:sldId id="447" r:id="rId21"/>
    <p:sldId id="448" r:id="rId22"/>
    <p:sldId id="463" r:id="rId23"/>
    <p:sldId id="465" r:id="rId24"/>
    <p:sldId id="467" r:id="rId25"/>
    <p:sldId id="470" r:id="rId26"/>
    <p:sldId id="473" r:id="rId27"/>
    <p:sldId id="474" r:id="rId28"/>
    <p:sldId id="477" r:id="rId29"/>
    <p:sldId id="485" r:id="rId30"/>
    <p:sldId id="486" r:id="rId31"/>
    <p:sldId id="488" r:id="rId32"/>
    <p:sldId id="495" r:id="rId33"/>
    <p:sldId id="496" r:id="rId34"/>
    <p:sldId id="498" r:id="rId35"/>
    <p:sldId id="508" r:id="rId36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27" autoAdjust="0"/>
  </p:normalViewPr>
  <p:slideViewPr>
    <p:cSldViewPr>
      <p:cViewPr>
        <p:scale>
          <a:sx n="70" d="100"/>
          <a:sy n="70" d="100"/>
        </p:scale>
        <p:origin x="-1368" y="-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26436" y="2076399"/>
            <a:ext cx="3691127" cy="1856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900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47495" y="4302963"/>
            <a:ext cx="6049009" cy="757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047485" y="1824482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22" y="0"/>
                </a:move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370455" y="91439"/>
                </a:lnTo>
                <a:lnTo>
                  <a:pt x="2102485" y="149478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199771" y="566801"/>
                </a:lnTo>
                <a:lnTo>
                  <a:pt x="0" y="600201"/>
                </a:lnTo>
                <a:lnTo>
                  <a:pt x="270001" y="638175"/>
                </a:lnTo>
                <a:lnTo>
                  <a:pt x="397510" y="653795"/>
                </a:lnTo>
                <a:lnTo>
                  <a:pt x="644143" y="68059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83435" y="660400"/>
                </a:lnTo>
                <a:lnTo>
                  <a:pt x="2232152" y="633729"/>
                </a:lnTo>
                <a:lnTo>
                  <a:pt x="2372487" y="602488"/>
                </a:lnTo>
                <a:lnTo>
                  <a:pt x="2506471" y="566801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619375" y="1696211"/>
            <a:ext cx="5544820" cy="850265"/>
          </a:xfrm>
          <a:custGeom>
            <a:avLst/>
            <a:gdLst/>
            <a:ahLst/>
            <a:cxnLst/>
            <a:rect l="l" t="t" r="r" b="b"/>
            <a:pathLst>
              <a:path w="5544820" h="850264">
                <a:moveTo>
                  <a:pt x="852424" y="0"/>
                </a:move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333756" y="95885"/>
                </a:lnTo>
                <a:lnTo>
                  <a:pt x="693038" y="156083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866519" y="421639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733165" y="774191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468749" y="629158"/>
                </a:lnTo>
                <a:lnTo>
                  <a:pt x="3835146" y="497586"/>
                </a:lnTo>
                <a:lnTo>
                  <a:pt x="2850896" y="263271"/>
                </a:lnTo>
                <a:lnTo>
                  <a:pt x="2583053" y="205232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828670" y="1695069"/>
            <a:ext cx="6089015" cy="788035"/>
          </a:xfrm>
          <a:custGeom>
            <a:avLst/>
            <a:gdLst/>
            <a:ahLst/>
            <a:cxnLst/>
            <a:rect l="l" t="t" r="r" b="b"/>
            <a:pathLst>
              <a:path w="6089015" h="788035">
                <a:moveTo>
                  <a:pt x="0" y="91439"/>
                </a:moveTo>
                <a:lnTo>
                  <a:pt x="19177" y="86994"/>
                </a:lnTo>
                <a:lnTo>
                  <a:pt x="76581" y="75818"/>
                </a:lnTo>
                <a:lnTo>
                  <a:pt x="174371" y="60197"/>
                </a:lnTo>
                <a:lnTo>
                  <a:pt x="238125" y="51307"/>
                </a:lnTo>
                <a:lnTo>
                  <a:pt x="312547" y="42417"/>
                </a:lnTo>
                <a:lnTo>
                  <a:pt x="395478" y="35686"/>
                </a:lnTo>
                <a:lnTo>
                  <a:pt x="491108" y="28955"/>
                </a:lnTo>
                <a:lnTo>
                  <a:pt x="595376" y="22351"/>
                </a:lnTo>
                <a:lnTo>
                  <a:pt x="712216" y="17779"/>
                </a:lnTo>
                <a:lnTo>
                  <a:pt x="839851" y="15620"/>
                </a:lnTo>
                <a:lnTo>
                  <a:pt x="978027" y="13334"/>
                </a:lnTo>
                <a:lnTo>
                  <a:pt x="1126870" y="15620"/>
                </a:lnTo>
                <a:lnTo>
                  <a:pt x="1286256" y="20065"/>
                </a:lnTo>
                <a:lnTo>
                  <a:pt x="1458468" y="28955"/>
                </a:lnTo>
                <a:lnTo>
                  <a:pt x="1641348" y="40131"/>
                </a:lnTo>
                <a:lnTo>
                  <a:pt x="1834769" y="58038"/>
                </a:lnTo>
                <a:lnTo>
                  <a:pt x="2041017" y="78104"/>
                </a:lnTo>
                <a:lnTo>
                  <a:pt x="2259965" y="102615"/>
                </a:lnTo>
                <a:lnTo>
                  <a:pt x="2489581" y="131571"/>
                </a:lnTo>
                <a:lnTo>
                  <a:pt x="2731897" y="167385"/>
                </a:lnTo>
                <a:lnTo>
                  <a:pt x="2984881" y="207517"/>
                </a:lnTo>
                <a:lnTo>
                  <a:pt x="3250692" y="254380"/>
                </a:lnTo>
                <a:lnTo>
                  <a:pt x="3529203" y="310133"/>
                </a:lnTo>
                <a:lnTo>
                  <a:pt x="3820413" y="370331"/>
                </a:lnTo>
                <a:lnTo>
                  <a:pt x="4124452" y="437260"/>
                </a:lnTo>
                <a:lnTo>
                  <a:pt x="4441189" y="513206"/>
                </a:lnTo>
                <a:lnTo>
                  <a:pt x="4770755" y="595756"/>
                </a:lnTo>
                <a:lnTo>
                  <a:pt x="5113020" y="687196"/>
                </a:lnTo>
                <a:lnTo>
                  <a:pt x="5467984" y="787653"/>
                </a:lnTo>
              </a:path>
              <a:path w="6089015" h="788035">
                <a:moveTo>
                  <a:pt x="2780792" y="651509"/>
                </a:moveTo>
                <a:lnTo>
                  <a:pt x="2876423" y="624713"/>
                </a:lnTo>
                <a:lnTo>
                  <a:pt x="3138043" y="555625"/>
                </a:lnTo>
                <a:lnTo>
                  <a:pt x="3318637" y="508761"/>
                </a:lnTo>
                <a:lnTo>
                  <a:pt x="3527044" y="457453"/>
                </a:lnTo>
                <a:lnTo>
                  <a:pt x="3758819" y="401573"/>
                </a:lnTo>
                <a:lnTo>
                  <a:pt x="4007484" y="341375"/>
                </a:lnTo>
                <a:lnTo>
                  <a:pt x="4271136" y="283336"/>
                </a:lnTo>
                <a:lnTo>
                  <a:pt x="4541138" y="225297"/>
                </a:lnTo>
                <a:lnTo>
                  <a:pt x="4817490" y="171830"/>
                </a:lnTo>
                <a:lnTo>
                  <a:pt x="5091683" y="120522"/>
                </a:lnTo>
                <a:lnTo>
                  <a:pt x="5227828" y="98170"/>
                </a:lnTo>
                <a:lnTo>
                  <a:pt x="5359654" y="75818"/>
                </a:lnTo>
                <a:lnTo>
                  <a:pt x="5491480" y="58038"/>
                </a:lnTo>
                <a:lnTo>
                  <a:pt x="5618987" y="40131"/>
                </a:lnTo>
                <a:lnTo>
                  <a:pt x="5744463" y="26796"/>
                </a:lnTo>
                <a:lnTo>
                  <a:pt x="5863462" y="15620"/>
                </a:lnTo>
                <a:lnTo>
                  <a:pt x="5978271" y="6730"/>
                </a:lnTo>
                <a:lnTo>
                  <a:pt x="608876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69080" y="370408"/>
            <a:ext cx="2005838" cy="4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33245" y="2239517"/>
            <a:ext cx="6477508" cy="2369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729560"/>
            <a:ext cx="9143999" cy="1137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solidFill>
                  <a:srgbClr val="FF0000"/>
                </a:solidFill>
                <a:latin typeface="Verdana"/>
                <a:cs typeface="Verdana"/>
              </a:rPr>
              <a:t>TEMEL İŞ SAĞLIĞI</a:t>
            </a:r>
            <a:r>
              <a:rPr spc="-17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0000"/>
                </a:solidFill>
                <a:latin typeface="Verdana"/>
                <a:cs typeface="Verdana"/>
              </a:rPr>
              <a:t>VE</a:t>
            </a:r>
          </a:p>
          <a:p>
            <a:pPr marL="121920" algn="ctr">
              <a:lnSpc>
                <a:spcPct val="100000"/>
              </a:lnSpc>
              <a:spcBef>
                <a:spcPts val="2020"/>
              </a:spcBef>
            </a:pPr>
            <a:r>
              <a:rPr dirty="0">
                <a:solidFill>
                  <a:srgbClr val="FF0000"/>
                </a:solidFill>
                <a:latin typeface="Verdana"/>
                <a:cs typeface="Verdana"/>
              </a:rPr>
              <a:t>GÜVENLİĞİ</a:t>
            </a:r>
            <a:r>
              <a:rPr spc="-6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pc="5" dirty="0">
                <a:solidFill>
                  <a:srgbClr val="FF0000"/>
                </a:solidFill>
                <a:latin typeface="Verdana"/>
                <a:cs typeface="Verdana"/>
              </a:rPr>
              <a:t>EĞİTİMİ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0" y="5089092"/>
            <a:ext cx="9144000" cy="8072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tr-TR" sz="2000" b="1" spc="-10" dirty="0" smtClean="0">
                <a:latin typeface="Verdana"/>
                <a:cs typeface="Verdana"/>
              </a:rPr>
              <a:t>Esra ALTUNTAŞ</a:t>
            </a:r>
            <a:endParaRPr sz="2000" dirty="0">
              <a:latin typeface="Verdana"/>
              <a:cs typeface="Verdana"/>
            </a:endParaRPr>
          </a:p>
          <a:p>
            <a:pPr marL="1905" algn="ctr">
              <a:lnSpc>
                <a:spcPct val="100000"/>
              </a:lnSpc>
              <a:spcBef>
                <a:spcPts val="1440"/>
              </a:spcBef>
            </a:pPr>
            <a:r>
              <a:rPr lang="tr-TR" sz="2000" b="1" spc="-15" dirty="0" smtClean="0">
                <a:latin typeface="Verdana"/>
                <a:cs typeface="Verdana"/>
              </a:rPr>
              <a:t>C SINIFI </a:t>
            </a:r>
            <a:r>
              <a:rPr sz="2000" b="1" spc="-15" dirty="0" smtClean="0">
                <a:latin typeface="Verdana"/>
                <a:cs typeface="Verdana"/>
              </a:rPr>
              <a:t>İSG</a:t>
            </a:r>
            <a:r>
              <a:rPr sz="2000" b="1" spc="10" dirty="0" smtClean="0">
                <a:latin typeface="Verdana"/>
                <a:cs typeface="Verdana"/>
              </a:rPr>
              <a:t> </a:t>
            </a:r>
            <a:r>
              <a:rPr sz="2000" b="1" spc="-15" dirty="0" smtClean="0">
                <a:latin typeface="Verdana"/>
                <a:cs typeface="Verdana"/>
              </a:rPr>
              <a:t>Uzmanı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971800" y="6858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ORHANGAZİ HALK EĞİTİMİ MERKEZİ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226088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0" y="304800"/>
            <a:ext cx="7130149" cy="653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400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6400800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278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686799" cy="5001369"/>
          </a:xfrm>
        </p:spPr>
        <p:txBody>
          <a:bodyPr/>
          <a:lstStyle/>
          <a:p>
            <a:r>
              <a:rPr lang="tr-TR" dirty="0"/>
              <a:t>Biyolojik risk etkeninin söz konusu olduğu iş yerlerinde </a:t>
            </a:r>
            <a:r>
              <a:rPr lang="tr-TR" dirty="0" smtClean="0"/>
              <a:t>Şekilde verilen </a:t>
            </a:r>
            <a:r>
              <a:rPr lang="tr-TR" dirty="0"/>
              <a:t>biyolojik  risk işareti kullanılır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Solunum</a:t>
            </a:r>
            <a:r>
              <a:rPr lang="tr-TR" dirty="0"/>
              <a:t>, Sindirim, Deri emilimi, Gözler, Yaralar, Mukoza Kulak zarı yoluyla insan </a:t>
            </a:r>
            <a:r>
              <a:rPr lang="tr-TR" dirty="0" err="1"/>
              <a:t>vucuduna</a:t>
            </a:r>
            <a:r>
              <a:rPr lang="tr-TR" dirty="0"/>
              <a:t> girebilir.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2734965" cy="2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526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370408"/>
            <a:ext cx="8686800" cy="430887"/>
          </a:xfrm>
        </p:spPr>
        <p:txBody>
          <a:bodyPr/>
          <a:lstStyle/>
          <a:p>
            <a:pPr algn="ctr"/>
            <a:r>
              <a:rPr lang="tr-TR" dirty="0"/>
              <a:t>Kişisel Koruyucu Donanım (KKD)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" y="2278559"/>
            <a:ext cx="8686799" cy="769441"/>
          </a:xfrm>
        </p:spPr>
        <p:txBody>
          <a:bodyPr/>
          <a:lstStyle/>
          <a:p>
            <a:r>
              <a:rPr lang="tr-TR" dirty="0"/>
              <a:t>Ç</a:t>
            </a:r>
            <a:r>
              <a:rPr lang="tr-TR" dirty="0" smtClean="0"/>
              <a:t>alışma ortamında oluşabilecek tehlikelerden korunmak için kullanılan koruyucu malzemelerdir.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28600" y="3886200"/>
            <a:ext cx="853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>
                <a:solidFill>
                  <a:srgbClr val="FF0000"/>
                </a:solidFill>
                <a:latin typeface="Arial"/>
                <a:cs typeface="Arial"/>
              </a:rPr>
              <a:t>KKD </a:t>
            </a:r>
            <a:r>
              <a:rPr lang="tr-TR" sz="2500" b="1" dirty="0" smtClean="0">
                <a:solidFill>
                  <a:srgbClr val="FF0000"/>
                </a:solidFill>
                <a:latin typeface="Arial"/>
                <a:cs typeface="Arial"/>
              </a:rPr>
              <a:t>Türleri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500" b="1" dirty="0" smtClean="0">
                <a:solidFill>
                  <a:srgbClr val="FF0000"/>
                </a:solidFill>
                <a:latin typeface="Arial"/>
                <a:cs typeface="Arial"/>
              </a:rPr>
              <a:t>Solunum sisteminin korunması (Maskeler)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500" b="1" dirty="0" smtClean="0">
                <a:solidFill>
                  <a:srgbClr val="FF0000"/>
                </a:solidFill>
                <a:latin typeface="Arial"/>
                <a:cs typeface="Arial"/>
              </a:rPr>
              <a:t>Vücudun </a:t>
            </a:r>
            <a:r>
              <a:rPr lang="tr-TR" sz="2500" b="1" dirty="0">
                <a:solidFill>
                  <a:srgbClr val="FF0000"/>
                </a:solidFill>
                <a:latin typeface="Arial"/>
                <a:cs typeface="Arial"/>
              </a:rPr>
              <a:t>korunması </a:t>
            </a:r>
            <a:r>
              <a:rPr lang="tr-TR" sz="2500" b="1" dirty="0" smtClean="0">
                <a:solidFill>
                  <a:srgbClr val="FF0000"/>
                </a:solidFill>
                <a:latin typeface="Arial"/>
                <a:cs typeface="Arial"/>
              </a:rPr>
              <a:t>(Eldiven, Gözlük, Baret vb.)</a:t>
            </a:r>
          </a:p>
          <a:p>
            <a:r>
              <a:rPr lang="tr-TR" sz="2500" b="1" dirty="0" smtClean="0">
                <a:solidFill>
                  <a:srgbClr val="FF0000"/>
                </a:solidFill>
                <a:latin typeface="Arial"/>
                <a:cs typeface="Arial"/>
              </a:rPr>
              <a:t>Olarak iki </a:t>
            </a:r>
            <a:r>
              <a:rPr lang="tr-TR" sz="2500" b="1" dirty="0">
                <a:solidFill>
                  <a:srgbClr val="FF0000"/>
                </a:solidFill>
                <a:latin typeface="Arial"/>
                <a:cs typeface="Arial"/>
              </a:rPr>
              <a:t>kısımda incelenebilir</a:t>
            </a:r>
          </a:p>
        </p:txBody>
      </p:sp>
    </p:spTree>
    <p:extLst>
      <p:ext uri="{BB962C8B-B14F-4D97-AF65-F5344CB8AC3E}">
        <p14:creationId xmlns:p14="http://schemas.microsoft.com/office/powerpoint/2010/main" val="2750014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3200400"/>
            <a:ext cx="8686800" cy="1292662"/>
          </a:xfrm>
        </p:spPr>
        <p:txBody>
          <a:bodyPr/>
          <a:lstStyle/>
          <a:p>
            <a:pPr algn="ctr"/>
            <a:r>
              <a:rPr lang="tr-TR" dirty="0" smtClean="0"/>
              <a:t>2 - MESLEK </a:t>
            </a:r>
            <a:r>
              <a:rPr lang="tr-TR" dirty="0"/>
              <a:t>HASTALIKLARININ SEBEPLERİ VE BU  HASTALIKLARA KARŞI ALINACAK ÖNLEMLER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9119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861774"/>
          </a:xfrm>
        </p:spPr>
        <p:txBody>
          <a:bodyPr/>
          <a:lstStyle/>
          <a:p>
            <a:pPr algn="ctr"/>
            <a:r>
              <a:rPr lang="tr-TR" dirty="0"/>
              <a:t>Meslek Hastalıklarının Özellikleri ve Nedenleri</a:t>
            </a:r>
            <a:br>
              <a:rPr lang="tr-TR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1000" y="914401"/>
            <a:ext cx="8686800" cy="1371600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Meslek </a:t>
            </a:r>
            <a:r>
              <a:rPr lang="tr-TR" dirty="0"/>
              <a:t>hastalığı tekrarlanan maruziyetler sonucu ortaya çıkar. 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Metin Yer Tutucusu 2"/>
          <p:cNvSpPr txBox="1">
            <a:spLocks/>
          </p:cNvSpPr>
          <p:nvPr/>
        </p:nvSpPr>
        <p:spPr>
          <a:xfrm>
            <a:off x="304800" y="2317552"/>
            <a:ext cx="8686800" cy="42356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1" i="0">
                <a:solidFill>
                  <a:srgbClr val="FF000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tr-TR" smtClean="0"/>
              <a:t>A Grubu: Kimyasal maddelerle olan meslek hastalıkları,</a:t>
            </a:r>
          </a:p>
          <a:p>
            <a:endParaRPr lang="tr-TR" smtClean="0"/>
          </a:p>
          <a:p>
            <a:r>
              <a:rPr lang="tr-TR" smtClean="0"/>
              <a:t>B Grubu: Mesleki cilt hastalıkları,</a:t>
            </a:r>
          </a:p>
          <a:p>
            <a:endParaRPr lang="tr-TR" smtClean="0"/>
          </a:p>
          <a:p>
            <a:r>
              <a:rPr lang="tr-TR" smtClean="0"/>
              <a:t>C Grubu: Pnömokonyozlar ve diğer mesleki solunum sistemi hastalıkları,</a:t>
            </a:r>
          </a:p>
          <a:p>
            <a:endParaRPr lang="tr-TR" smtClean="0"/>
          </a:p>
          <a:p>
            <a:r>
              <a:rPr lang="tr-TR" smtClean="0"/>
              <a:t>D Grubu: Mesleki bulaşıcı hastalıklar,</a:t>
            </a:r>
          </a:p>
          <a:p>
            <a:endParaRPr lang="tr-TR" smtClean="0"/>
          </a:p>
          <a:p>
            <a:r>
              <a:rPr lang="tr-TR" smtClean="0"/>
              <a:t>E Grubu: Fizik etkenlerle olan meslek hastalıkları şeklinde sınıflandırılır.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9119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370408"/>
            <a:ext cx="8686800" cy="1292662"/>
          </a:xfrm>
        </p:spPr>
        <p:txBody>
          <a:bodyPr/>
          <a:lstStyle/>
          <a:p>
            <a:pPr algn="ctr"/>
            <a:r>
              <a:rPr lang="tr-TR" dirty="0"/>
              <a:t>Meslek Hastalığının Teşhisi Sonrasında Yapılacak İşlemler</a:t>
            </a:r>
            <a:br>
              <a:rPr lang="tr-TR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2693045"/>
          </a:xfrm>
        </p:spPr>
        <p:txBody>
          <a:bodyPr/>
          <a:lstStyle/>
          <a:p>
            <a:r>
              <a:rPr lang="tr-TR" dirty="0"/>
              <a:t>Bildirim</a:t>
            </a:r>
          </a:p>
          <a:p>
            <a:r>
              <a:rPr lang="tr-TR" dirty="0"/>
              <a:t>İş Sağlığı ve Güvenliği Kanunu’na göre işveren, Sosyal Güvenlik </a:t>
            </a:r>
            <a:r>
              <a:rPr lang="tr-TR" dirty="0" smtClean="0"/>
              <a:t>Kurumu’na iş kazalarını kazadan sonra 3 iş günü içerisinde bildirmekle yükümlüdür.</a:t>
            </a:r>
          </a:p>
          <a:p>
            <a:endParaRPr lang="tr-TR" dirty="0" smtClean="0"/>
          </a:p>
          <a:p>
            <a:r>
              <a:rPr lang="tr-TR" dirty="0" smtClean="0"/>
              <a:t>İtiraz </a:t>
            </a:r>
            <a:r>
              <a:rPr lang="tr-TR" dirty="0"/>
              <a:t>Etme Hakkı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9119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86800" cy="5001369"/>
          </a:xfrm>
        </p:spPr>
        <p:txBody>
          <a:bodyPr/>
          <a:lstStyle/>
          <a:p>
            <a:r>
              <a:rPr lang="tr-TR" dirty="0"/>
              <a:t>İş Kazası, Meslek Hastalığı, Hastalık ve Analık Sigortasından Sağlanan  Haklar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Sigortalıya, geçici iş göremezlik süresince günlük geçici iş göremezlik ödeneği  verilmesi gerekir.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Sigortalıya sürekli iş göremezlik geliri bağlanması gerekir.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İş kazası veya meslek hastalığı sonucu ölen sigortalının hak sahiplerine, gelir  bağlanması gerekir.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Gelir bağlanmış olan kız çocuklarına evlenme ödeneği verilmesi gerekir.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İş kazası ve meslek hastalığı sonucu ölen sigortalı için cenaze ödeneği verilmesi  gerekir.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9119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8686800" cy="2954655"/>
          </a:xfrm>
        </p:spPr>
        <p:txBody>
          <a:bodyPr/>
          <a:lstStyle/>
          <a:p>
            <a:r>
              <a:rPr lang="tr-TR" sz="2400" dirty="0"/>
              <a:t>Kayıt</a:t>
            </a:r>
          </a:p>
          <a:p>
            <a:r>
              <a:rPr lang="tr-TR" sz="2400" dirty="0"/>
              <a:t>İşveren, bütün iş kazalarının ve meslek hastalıklarının kaydını tutmakla yükümlüdür</a:t>
            </a:r>
            <a:r>
              <a:rPr lang="tr-TR" sz="2400" dirty="0" smtClean="0"/>
              <a:t>.</a:t>
            </a:r>
          </a:p>
          <a:p>
            <a:endParaRPr lang="tr-TR" sz="2400" dirty="0"/>
          </a:p>
          <a:p>
            <a:r>
              <a:rPr lang="es-ES" sz="2400" dirty="0"/>
              <a:t>İnceleme, Araştırma ve Rapor Düzenleme</a:t>
            </a:r>
          </a:p>
          <a:p>
            <a:r>
              <a:rPr lang="tr-TR" sz="2400" dirty="0"/>
              <a:t>İşveren, bütün iş kazaları ve meslek hastalıkları için gerekli incelemeleri yaparak  bunlar ile ilgili </a:t>
            </a:r>
            <a:r>
              <a:rPr lang="tr-TR" sz="2400" dirty="0" smtClean="0"/>
              <a:t>rapor düzenlemekle yükümlüdür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379119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370408"/>
            <a:ext cx="8686800" cy="430887"/>
          </a:xfrm>
        </p:spPr>
        <p:txBody>
          <a:bodyPr/>
          <a:lstStyle/>
          <a:p>
            <a:pPr algn="ctr"/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8686800" cy="3077766"/>
          </a:xfrm>
        </p:spPr>
        <p:txBody>
          <a:bodyPr/>
          <a:lstStyle/>
          <a:p>
            <a:r>
              <a:rPr lang="tr-TR" dirty="0"/>
              <a:t>Sağlık Gözetimi</a:t>
            </a:r>
          </a:p>
          <a:p>
            <a:r>
              <a:rPr lang="tr-TR" dirty="0"/>
              <a:t>İş yeri hekimleri, meslek hastalığı tanısı </a:t>
            </a:r>
            <a:r>
              <a:rPr lang="tr-TR" dirty="0" smtClean="0"/>
              <a:t>olan çalışanların sağlık muayenelerini yaparak rapor düzenler.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Risk </a:t>
            </a:r>
            <a:r>
              <a:rPr lang="tr-TR" dirty="0"/>
              <a:t>Değerlendirmesinin </a:t>
            </a:r>
            <a:r>
              <a:rPr lang="tr-TR" dirty="0" smtClean="0"/>
              <a:t>Yenilenmesi</a:t>
            </a:r>
          </a:p>
          <a:p>
            <a:endParaRPr lang="tr-TR" dirty="0"/>
          </a:p>
          <a:p>
            <a:r>
              <a:rPr lang="tr-TR" dirty="0"/>
              <a:t>İş kazası, meslek hastalığı veya ramak kala olay meydana gelmesi sonucunda risk  değerlendirmesi yenilenir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9119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370408"/>
            <a:ext cx="8686800" cy="430887"/>
          </a:xfrm>
        </p:spPr>
        <p:txBody>
          <a:bodyPr/>
          <a:lstStyle/>
          <a:p>
            <a:pPr algn="ctr"/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86800" cy="2693045"/>
          </a:xfrm>
        </p:spPr>
        <p:txBody>
          <a:bodyPr/>
          <a:lstStyle/>
          <a:p>
            <a:r>
              <a:rPr lang="tr-TR" dirty="0" smtClean="0"/>
              <a:t>Eğitim</a:t>
            </a:r>
          </a:p>
          <a:p>
            <a:r>
              <a:rPr lang="tr-TR" dirty="0" smtClean="0"/>
              <a:t>Çalışanlara İş kazası ve meslek hastalıklarına yönelik bilgilendirme eğitimleri verilir.</a:t>
            </a:r>
          </a:p>
          <a:p>
            <a:endParaRPr lang="tr-TR" dirty="0" smtClean="0"/>
          </a:p>
          <a:p>
            <a:r>
              <a:rPr lang="tr-TR" dirty="0"/>
              <a:t>Rehabilitasyon</a:t>
            </a:r>
          </a:p>
          <a:p>
            <a:r>
              <a:rPr lang="tr-TR" dirty="0"/>
              <a:t>İş kazasına </a:t>
            </a:r>
            <a:r>
              <a:rPr lang="tr-TR" dirty="0" smtClean="0"/>
              <a:t>uğrayan veya </a:t>
            </a:r>
            <a:r>
              <a:rPr lang="tr-TR" dirty="0"/>
              <a:t>meslek hastalığına yakalanan çalışanların rehabilitasyonu </a:t>
            </a:r>
            <a:r>
              <a:rPr lang="tr-TR" dirty="0" smtClean="0"/>
              <a:t>işyeri hekimi yapar.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911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569080" y="370408"/>
            <a:ext cx="2005838" cy="430887"/>
          </a:xfrm>
        </p:spPr>
        <p:txBody>
          <a:bodyPr/>
          <a:lstStyle/>
          <a:p>
            <a:r>
              <a:rPr lang="tr-TR" dirty="0" smtClean="0"/>
              <a:t>KAPSAM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610600" cy="443198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tr-TR" sz="2400" dirty="0" smtClean="0"/>
              <a:t>İŞ YERLERİNDE SAĞLIK VE GÜVENLİĞİ TEHDİT EDEN UNSURLAR VE BUNLARA KARŞI ALINACAK ÖNLEMLER</a:t>
            </a:r>
          </a:p>
          <a:p>
            <a:pPr marL="457200" indent="-457200">
              <a:buFont typeface="+mj-lt"/>
              <a:buAutoNum type="arabicPeriod"/>
            </a:pPr>
            <a:endParaRPr lang="tr-T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tr-TR" sz="2400" dirty="0" smtClean="0"/>
              <a:t>MESLEK HASTALIKLARININ SEBEPLERİ VE BU HASTALIKLARA KARŞI ALINACAK ÖNLEMLER</a:t>
            </a:r>
          </a:p>
          <a:p>
            <a:pPr marL="457200" indent="-457200">
              <a:buFont typeface="+mj-lt"/>
              <a:buAutoNum type="arabicPeriod"/>
            </a:pPr>
            <a:endParaRPr lang="tr-T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tr-TR" sz="2400" dirty="0" smtClean="0"/>
              <a:t>İŞYERİNDE OLUŞABİLECEK KAZA, YARALANMA VE YANGINLARA KARŞI ALINACAK ÖNLEMLER</a:t>
            </a:r>
          </a:p>
          <a:p>
            <a:pPr marL="457200" indent="-457200">
              <a:buFont typeface="+mj-lt"/>
              <a:buAutoNum type="arabicPeriod"/>
            </a:pPr>
            <a:endParaRPr lang="tr-T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tr-TR" sz="2400" dirty="0" smtClean="0"/>
              <a:t>İŞ KAZASI SONRASINDA YAPILMASI GEREKEN İŞLEMLER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79609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2819400"/>
            <a:ext cx="8686800" cy="1723549"/>
          </a:xfrm>
        </p:spPr>
        <p:txBody>
          <a:bodyPr/>
          <a:lstStyle/>
          <a:p>
            <a:pPr algn="ctr"/>
            <a:r>
              <a:rPr lang="tr-TR" dirty="0" smtClean="0"/>
              <a:t>3 - İŞ </a:t>
            </a:r>
            <a:r>
              <a:rPr lang="tr-TR" dirty="0"/>
              <a:t>YERİNDE OLUŞABİLECEK KAZA, YARALANMA  VE YANGINLARA KARŞI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ALINACAK </a:t>
            </a:r>
            <a:r>
              <a:rPr lang="tr-TR" dirty="0"/>
              <a:t>ÖNLEMLER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9119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370408"/>
            <a:ext cx="8686800" cy="861774"/>
          </a:xfrm>
        </p:spPr>
        <p:txBody>
          <a:bodyPr/>
          <a:lstStyle/>
          <a:p>
            <a:pPr algn="ctr"/>
            <a:r>
              <a:rPr lang="tr-TR" dirty="0"/>
              <a:t>İş Kazalarının Özellikleri ve Nedenleri</a:t>
            </a:r>
            <a:br>
              <a:rPr lang="tr-TR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86800" cy="5386090"/>
          </a:xfrm>
        </p:spPr>
        <p:txBody>
          <a:bodyPr/>
          <a:lstStyle/>
          <a:p>
            <a:r>
              <a:rPr lang="tr-TR" dirty="0" smtClean="0"/>
              <a:t>Tehlikeli durumlar ve tehlikeli davranışlar şeklinde iki </a:t>
            </a:r>
            <a:r>
              <a:rPr lang="tr-TR" dirty="0" smtClean="0"/>
              <a:t>temel nedeni vardır.</a:t>
            </a:r>
          </a:p>
          <a:p>
            <a:endParaRPr lang="tr-TR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dirty="0" smtClean="0"/>
              <a:t>Tehlikeli Durumlar, (Güvensiz ekipman, Uygun olmayan aydınlatma, uygun olmayan zemin vb.) ortamdan kaynaklanır.</a:t>
            </a:r>
          </a:p>
          <a:p>
            <a:pPr marL="342900" indent="-342900">
              <a:buFont typeface="Arial" pitchFamily="34" charset="0"/>
              <a:buChar char="•"/>
            </a:pPr>
            <a:endParaRPr lang="tr-TR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tr-TR" dirty="0" smtClean="0"/>
              <a:t>Tehlikeli Davranışlar, (Uyarı levhalarını dikkate almama, iş sırasında şakalaşma, KKD </a:t>
            </a:r>
            <a:r>
              <a:rPr lang="tr-TR" dirty="0" err="1" smtClean="0"/>
              <a:t>leri</a:t>
            </a:r>
            <a:r>
              <a:rPr lang="tr-TR" dirty="0" smtClean="0"/>
              <a:t> hatalı kullanma vb.)</a:t>
            </a:r>
          </a:p>
          <a:p>
            <a:endParaRPr lang="tr-TR" dirty="0"/>
          </a:p>
          <a:p>
            <a:r>
              <a:rPr lang="tr-TR" dirty="0" smtClean="0"/>
              <a:t>İş kazalarının %88 i tehlikeli davranış, %10 u tehlikeli durum, %2 </a:t>
            </a:r>
            <a:r>
              <a:rPr lang="tr-TR" dirty="0" err="1" smtClean="0"/>
              <a:t>side</a:t>
            </a:r>
            <a:r>
              <a:rPr lang="tr-TR" dirty="0" smtClean="0"/>
              <a:t> sebeb</a:t>
            </a:r>
            <a:r>
              <a:rPr lang="tr-TR" dirty="0" smtClean="0"/>
              <a:t>i </a:t>
            </a:r>
            <a:r>
              <a:rPr lang="tr-TR" dirty="0" err="1" smtClean="0"/>
              <a:t>bilimeyen</a:t>
            </a:r>
            <a:r>
              <a:rPr lang="tr-TR" dirty="0" smtClean="0"/>
              <a:t> nedenlerden kaynaklanır.</a:t>
            </a:r>
            <a:r>
              <a:rPr lang="tr-TR" dirty="0" smtClean="0"/>
              <a:t>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9119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370408"/>
            <a:ext cx="8686800" cy="1292662"/>
          </a:xfrm>
        </p:spPr>
        <p:txBody>
          <a:bodyPr/>
          <a:lstStyle/>
          <a:p>
            <a:pPr algn="ctr"/>
            <a:r>
              <a:rPr lang="tr-TR" dirty="0"/>
              <a:t>İş Kazalarının Önlenmesine Yönelik İşveren ve Çalışanların  Hak ve Yükümlülükleri</a:t>
            </a:r>
            <a:br>
              <a:rPr lang="tr-TR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" y="1258063"/>
            <a:ext cx="8686800" cy="4231928"/>
          </a:xfrm>
        </p:spPr>
        <p:txBody>
          <a:bodyPr/>
          <a:lstStyle/>
          <a:p>
            <a:endParaRPr lang="tr-T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smtClean="0"/>
              <a:t>İş </a:t>
            </a:r>
            <a:r>
              <a:rPr lang="tr-TR" dirty="0"/>
              <a:t>Sağlığı ve Güvenliği Kanunu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Sosyal Sigortalar Kanunu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İş Kanunu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Borçlar Kanunu</a:t>
            </a:r>
          </a:p>
          <a:p>
            <a:endParaRPr lang="tr-TR" dirty="0" smtClean="0"/>
          </a:p>
          <a:p>
            <a:r>
              <a:rPr lang="tr-TR" dirty="0" smtClean="0"/>
              <a:t>Bu kanunlar hukuki iş ve işlemler ve tazminat aşamalarını içerir.</a:t>
            </a:r>
          </a:p>
          <a:p>
            <a:r>
              <a:rPr lang="tr-TR" dirty="0" smtClean="0"/>
              <a:t>İş Sağlığı ve Güvenliği Kanunu iş kazalarının önlenmesine yönelik gerekli düzenlemeleri içerir.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9119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370408"/>
            <a:ext cx="8686800" cy="861774"/>
          </a:xfrm>
        </p:spPr>
        <p:txBody>
          <a:bodyPr/>
          <a:lstStyle/>
          <a:p>
            <a:pPr algn="ctr"/>
            <a:r>
              <a:rPr lang="tr-TR" dirty="0"/>
              <a:t>İşverenlerin Yükümlülükleri</a:t>
            </a:r>
            <a:br>
              <a:rPr lang="tr-TR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86800" cy="6155531"/>
          </a:xfrm>
        </p:spPr>
        <p:txBody>
          <a:bodyPr/>
          <a:lstStyle/>
          <a:p>
            <a:r>
              <a:rPr lang="tr-TR" dirty="0"/>
              <a:t>İş yerinde iş sağlığı ve güvenliği organizasyonunun yapılması</a:t>
            </a:r>
          </a:p>
          <a:p>
            <a:endParaRPr lang="tr-TR" dirty="0" smtClean="0"/>
          </a:p>
          <a:p>
            <a:r>
              <a:rPr lang="tr-TR" dirty="0"/>
              <a:t>Gerekli araç gereç ve ekipmanın temin </a:t>
            </a:r>
            <a:r>
              <a:rPr lang="tr-TR" dirty="0" smtClean="0"/>
              <a:t>edilmesi</a:t>
            </a:r>
          </a:p>
          <a:p>
            <a:endParaRPr lang="tr-TR" dirty="0"/>
          </a:p>
          <a:p>
            <a:r>
              <a:rPr lang="tr-TR" dirty="0" smtClean="0"/>
              <a:t>Teknolojik </a:t>
            </a:r>
            <a:r>
              <a:rPr lang="tr-TR" dirty="0"/>
              <a:t>değişikliklere mümkün olduğunca uyum </a:t>
            </a:r>
            <a:r>
              <a:rPr lang="tr-TR" dirty="0" smtClean="0"/>
              <a:t>sağlanması</a:t>
            </a:r>
          </a:p>
          <a:p>
            <a:endParaRPr lang="tr-TR" dirty="0"/>
          </a:p>
          <a:p>
            <a:r>
              <a:rPr lang="tr-TR" dirty="0"/>
              <a:t>Risk değerlendirmesi ile gerekli kontrol ve ölçümlerin yapılması</a:t>
            </a:r>
          </a:p>
          <a:p>
            <a:endParaRPr lang="tr-TR" dirty="0"/>
          </a:p>
          <a:p>
            <a:r>
              <a:rPr lang="tr-TR" dirty="0"/>
              <a:t>Çalışanın sağlık ve güvenlik yönünden kendine uygun işle görevlendirilmesi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9119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" y="609600"/>
            <a:ext cx="8686800" cy="6096001"/>
          </a:xfrm>
        </p:spPr>
        <p:txBody>
          <a:bodyPr/>
          <a:lstStyle/>
          <a:p>
            <a:r>
              <a:rPr lang="tr-TR" dirty="0"/>
              <a:t>Çalışanlara iş sağlığı ve güvenliği hizmetlerinin sunulması</a:t>
            </a:r>
          </a:p>
          <a:p>
            <a:r>
              <a:rPr lang="tr-TR" dirty="0" smtClean="0"/>
              <a:t>Acil </a:t>
            </a:r>
            <a:r>
              <a:rPr lang="tr-TR" dirty="0"/>
              <a:t>durumlara hazırlık </a:t>
            </a:r>
            <a:r>
              <a:rPr lang="tr-TR" dirty="0" smtClean="0"/>
              <a:t>yapılması</a:t>
            </a:r>
          </a:p>
          <a:p>
            <a:endParaRPr lang="tr-TR" dirty="0"/>
          </a:p>
          <a:p>
            <a:r>
              <a:rPr lang="tr-TR" dirty="0"/>
              <a:t>Çalışanlara yönelik sağlık gözetimi</a:t>
            </a:r>
          </a:p>
          <a:p>
            <a:endParaRPr lang="tr-TR" dirty="0"/>
          </a:p>
          <a:p>
            <a:r>
              <a:rPr lang="tr-TR" dirty="0"/>
              <a:t>İş yerinde alınan önlemler ve mevcut sağlık ve güvenlik riskleri konularında,  çalışanların bilgilendirilmesi ve görüşlerinin </a:t>
            </a:r>
            <a:r>
              <a:rPr lang="tr-TR" dirty="0" smtClean="0"/>
              <a:t>alınması</a:t>
            </a:r>
          </a:p>
          <a:p>
            <a:endParaRPr lang="tr-TR" dirty="0"/>
          </a:p>
          <a:p>
            <a:r>
              <a:rPr lang="tr-TR" dirty="0"/>
              <a:t>Çalışanlara iş sağlığı ve güvenliği ile ilgili eğitim verilmesi</a:t>
            </a:r>
          </a:p>
          <a:p>
            <a:endParaRPr lang="tr-TR" dirty="0"/>
          </a:p>
          <a:p>
            <a:r>
              <a:rPr lang="tr-TR" dirty="0"/>
              <a:t>İş sağlığı ve güvenliği konusunda çalışan temsilcisinin görevlendirilmesi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9119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61774"/>
          </a:xfrm>
        </p:spPr>
        <p:txBody>
          <a:bodyPr/>
          <a:lstStyle/>
          <a:p>
            <a:pPr algn="ctr"/>
            <a:r>
              <a:rPr lang="tr-TR" dirty="0"/>
              <a:t>Çalışanların Yükümlülükleri</a:t>
            </a:r>
            <a:br>
              <a:rPr lang="tr-TR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" y="1932831"/>
            <a:ext cx="8686800" cy="5001369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Kendilerinin ve diğer çalışanların sağlık ve güvenliklerini tehlikeye </a:t>
            </a:r>
            <a:r>
              <a:rPr lang="tr-TR" dirty="0" smtClean="0"/>
              <a:t>düşürmemek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 smtClean="0"/>
              <a:t>İş </a:t>
            </a:r>
            <a:r>
              <a:rPr lang="tr-TR" dirty="0"/>
              <a:t>yerindeki </a:t>
            </a:r>
            <a:r>
              <a:rPr lang="tr-TR" dirty="0" smtClean="0"/>
              <a:t>makine ve araç gereçleri doğru kullanmak. Yerlerini değiştirmemek.</a:t>
            </a:r>
            <a:endParaRPr lang="tr-TR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tr-TR" dirty="0" smtClean="0"/>
              <a:t>Kendilerine </a:t>
            </a:r>
            <a:r>
              <a:rPr lang="tr-TR" dirty="0"/>
              <a:t>sağlanan KKD’yi doğru kullanmak ve korumak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İ</a:t>
            </a:r>
            <a:r>
              <a:rPr lang="tr-TR" dirty="0" smtClean="0"/>
              <a:t>ş </a:t>
            </a:r>
            <a:r>
              <a:rPr lang="tr-TR" dirty="0"/>
              <a:t>yerinde </a:t>
            </a:r>
            <a:r>
              <a:rPr lang="tr-TR" dirty="0" smtClean="0"/>
              <a:t>olumsuz bir durum ile karşılaştıklarında işveren veya çalışan temsilcilerine haber vermek.</a:t>
            </a:r>
            <a:endParaRPr lang="tr-TR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tr-TR" dirty="0" smtClean="0"/>
              <a:t>İş yerindeki mevcut eksikliklerin giderilmesinde işveren ile işbirliği yapmak.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9119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370408"/>
            <a:ext cx="8686800" cy="861774"/>
          </a:xfrm>
        </p:spPr>
        <p:txBody>
          <a:bodyPr/>
          <a:lstStyle/>
          <a:p>
            <a:pPr algn="ctr"/>
            <a:r>
              <a:rPr lang="tr-TR" dirty="0"/>
              <a:t>Yangının Özellik ve Türleri</a:t>
            </a:r>
            <a:br>
              <a:rPr lang="tr-TR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" y="2220930"/>
            <a:ext cx="8686800" cy="1154162"/>
          </a:xfrm>
        </p:spPr>
        <p:txBody>
          <a:bodyPr/>
          <a:lstStyle/>
          <a:p>
            <a:r>
              <a:rPr lang="tr-TR" dirty="0"/>
              <a:t>Yangının oluşabilmesi için üç temel faktörün; yanıcı madde – oksijen kaynağı – ısının  bir araya gelmesi gerekmektedir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35330"/>
            <a:ext cx="2667000" cy="242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119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370408"/>
            <a:ext cx="8686800" cy="1292662"/>
          </a:xfrm>
        </p:spPr>
        <p:txBody>
          <a:bodyPr/>
          <a:lstStyle/>
          <a:p>
            <a:pPr algn="ctr"/>
            <a:r>
              <a:rPr lang="tr-TR" dirty="0"/>
              <a:t>Yangın, yanan maddenin türüne göre dört sınıfa ayrılır:</a:t>
            </a:r>
            <a:br>
              <a:rPr lang="tr-TR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" y="2088952"/>
            <a:ext cx="8686800" cy="4616648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A sınıfı yangın: Yanıcı katı madde yangınıdır. Odun, </a:t>
            </a:r>
            <a:r>
              <a:rPr lang="tr-TR" dirty="0" smtClean="0"/>
              <a:t>kömür</a:t>
            </a:r>
            <a:r>
              <a:rPr lang="tr-TR" dirty="0"/>
              <a:t> </a:t>
            </a:r>
            <a:r>
              <a:rPr lang="tr-TR" dirty="0" smtClean="0"/>
              <a:t>vb</a:t>
            </a:r>
            <a:r>
              <a:rPr lang="tr-TR" dirty="0" smtClean="0"/>
              <a:t>.</a:t>
            </a:r>
            <a:endParaRPr lang="tr-TR" dirty="0"/>
          </a:p>
          <a:p>
            <a:pPr marL="342900" indent="-342900">
              <a:buFont typeface="Arial" pitchFamily="34" charset="0"/>
              <a:buChar char="•"/>
            </a:pPr>
            <a:endParaRPr lang="tr-TR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B sınıfı yangın: Yanıcı sıvı madde yangınıdır. Benzin, benzol, makine </a:t>
            </a:r>
            <a:r>
              <a:rPr lang="tr-TR" dirty="0" smtClean="0"/>
              <a:t>yağları vb.</a:t>
            </a:r>
          </a:p>
          <a:p>
            <a:pPr marL="342900" indent="-342900">
              <a:buFont typeface="Arial" pitchFamily="34" charset="0"/>
              <a:buChar char="•"/>
            </a:pPr>
            <a:endParaRPr lang="tr-TR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C sınıfı yangın: Yanıcı gaz madde yangınıdır. Metan, propan, </a:t>
            </a:r>
            <a:r>
              <a:rPr lang="tr-TR" dirty="0" smtClean="0"/>
              <a:t>bütan vb. </a:t>
            </a:r>
          </a:p>
          <a:p>
            <a:pPr marL="342900" indent="-342900">
              <a:buFont typeface="Arial" pitchFamily="34" charset="0"/>
              <a:buChar char="•"/>
            </a:pPr>
            <a:endParaRPr lang="tr-TR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D sınıfı yangın: Lityum, sodyum, </a:t>
            </a:r>
            <a:r>
              <a:rPr lang="tr-TR" dirty="0" smtClean="0"/>
              <a:t>potasyum vb. aktif </a:t>
            </a:r>
            <a:r>
              <a:rPr lang="tr-TR" dirty="0"/>
              <a:t>metallerle, radyoaktif madde yangınıdır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9119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370408"/>
            <a:ext cx="8686800" cy="861774"/>
          </a:xfrm>
        </p:spPr>
        <p:txBody>
          <a:bodyPr/>
          <a:lstStyle/>
          <a:p>
            <a:pPr algn="ctr"/>
            <a:r>
              <a:rPr lang="tr-TR" dirty="0"/>
              <a:t>Yangın Söndürme Yöntemleri</a:t>
            </a:r>
            <a:br>
              <a:rPr lang="tr-TR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86800" cy="5001369"/>
          </a:xfrm>
        </p:spPr>
        <p:txBody>
          <a:bodyPr/>
          <a:lstStyle/>
          <a:p>
            <a:r>
              <a:rPr lang="tr-TR" dirty="0"/>
              <a:t>Yangın türlerine göre yangınların söndürülmesinde farklı söndürme cihazları  kullanılır.</a:t>
            </a:r>
          </a:p>
          <a:p>
            <a:endParaRPr lang="tr-TR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A sınıfı </a:t>
            </a:r>
            <a:r>
              <a:rPr lang="tr-TR" dirty="0" smtClean="0"/>
              <a:t>yangın </a:t>
            </a:r>
            <a:r>
              <a:rPr lang="tr-TR" dirty="0"/>
              <a:t>kuru kimyevi tozlu </a:t>
            </a:r>
            <a:r>
              <a:rPr lang="tr-TR" dirty="0" smtClean="0"/>
              <a:t>veya sulu</a:t>
            </a:r>
            <a:r>
              <a:rPr lang="tr-TR" dirty="0" smtClean="0"/>
              <a:t>,</a:t>
            </a:r>
          </a:p>
          <a:p>
            <a:pPr marL="342900" indent="-342900">
              <a:buFont typeface="Arial" pitchFamily="34" charset="0"/>
              <a:buChar char="•"/>
            </a:pPr>
            <a:endParaRPr lang="tr-TR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dirty="0" smtClean="0"/>
              <a:t>B </a:t>
            </a:r>
            <a:r>
              <a:rPr lang="tr-TR" dirty="0"/>
              <a:t>sınıfı </a:t>
            </a:r>
            <a:r>
              <a:rPr lang="tr-TR" dirty="0" smtClean="0"/>
              <a:t>yangın </a:t>
            </a:r>
            <a:r>
              <a:rPr lang="tr-TR" dirty="0"/>
              <a:t>kuru kimyevi tozlu, karbondioksit veya  köpüklü</a:t>
            </a:r>
            <a:r>
              <a:rPr lang="tr-TR" dirty="0" smtClean="0"/>
              <a:t>,</a:t>
            </a:r>
          </a:p>
          <a:p>
            <a:pPr marL="342900" indent="-342900">
              <a:buFont typeface="Arial" pitchFamily="34" charset="0"/>
              <a:buChar char="•"/>
            </a:pPr>
            <a:endParaRPr lang="tr-TR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dirty="0" smtClean="0"/>
              <a:t>C </a:t>
            </a:r>
            <a:r>
              <a:rPr lang="tr-TR" dirty="0"/>
              <a:t>sınıfı yangın </a:t>
            </a:r>
            <a:r>
              <a:rPr lang="tr-TR" dirty="0" smtClean="0"/>
              <a:t>öncelikle </a:t>
            </a:r>
            <a:r>
              <a:rPr lang="tr-TR" dirty="0"/>
              <a:t>kuru kimyevi tozlu veya  karbondioksitli,</a:t>
            </a:r>
          </a:p>
          <a:p>
            <a:pPr marL="342900" indent="-342900">
              <a:buFont typeface="Arial" pitchFamily="34" charset="0"/>
              <a:buChar char="•"/>
            </a:pPr>
            <a:endParaRPr lang="tr-TR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tr-TR" dirty="0" smtClean="0"/>
              <a:t>D </a:t>
            </a:r>
            <a:r>
              <a:rPr lang="tr-TR" dirty="0"/>
              <a:t>sınıfı yangın </a:t>
            </a:r>
            <a:r>
              <a:rPr lang="tr-TR" dirty="0" smtClean="0"/>
              <a:t>kuru </a:t>
            </a:r>
            <a:r>
              <a:rPr lang="tr-TR" dirty="0"/>
              <a:t>metal tozlu söndürme  cihazları </a:t>
            </a:r>
            <a:r>
              <a:rPr lang="tr-TR" dirty="0" smtClean="0"/>
              <a:t>kullanılır.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9119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86800" cy="769441"/>
          </a:xfrm>
        </p:spPr>
        <p:txBody>
          <a:bodyPr/>
          <a:lstStyle/>
          <a:p>
            <a:pPr algn="ctr"/>
            <a:r>
              <a:rPr lang="tr-TR" dirty="0"/>
              <a:t>Yangınla mücadele işaretleri</a:t>
            </a:r>
          </a:p>
          <a:p>
            <a:pPr algn="ctr"/>
            <a:endParaRPr lang="tr-TR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192153" cy="299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119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2286000"/>
            <a:ext cx="8686800" cy="2585323"/>
          </a:xfrm>
        </p:spPr>
        <p:txBody>
          <a:bodyPr/>
          <a:lstStyle/>
          <a:p>
            <a:pPr marL="128270" marR="89535" indent="-33655" algn="ctr">
              <a:lnSpc>
                <a:spcPct val="150000"/>
              </a:lnSpc>
            </a:pPr>
            <a:r>
              <a:rPr lang="tr-TR" spc="5" dirty="0" smtClean="0">
                <a:latin typeface="Times New Roman"/>
                <a:cs typeface="Times New Roman"/>
              </a:rPr>
              <a:t>1 - </a:t>
            </a:r>
            <a:r>
              <a:rPr lang="tr-TR" dirty="0" smtClean="0">
                <a:latin typeface="Times New Roman"/>
                <a:cs typeface="Times New Roman"/>
              </a:rPr>
              <a:t>İŞ </a:t>
            </a:r>
            <a:r>
              <a:rPr lang="tr-TR" spc="-5" dirty="0">
                <a:latin typeface="Times New Roman"/>
                <a:cs typeface="Times New Roman"/>
              </a:rPr>
              <a:t>YERLERİNDE </a:t>
            </a:r>
            <a:r>
              <a:rPr lang="tr-TR" dirty="0">
                <a:latin typeface="Times New Roman"/>
                <a:cs typeface="Times New Roman"/>
              </a:rPr>
              <a:t>SAĞLIK VE GÜVENLİĞİ </a:t>
            </a:r>
            <a:r>
              <a:rPr lang="tr-TR" spc="-5" dirty="0">
                <a:latin typeface="Times New Roman"/>
                <a:cs typeface="Times New Roman"/>
              </a:rPr>
              <a:t>TEHDİT  </a:t>
            </a:r>
            <a:r>
              <a:rPr lang="tr-TR" spc="5" dirty="0">
                <a:latin typeface="Times New Roman"/>
                <a:cs typeface="Times New Roman"/>
              </a:rPr>
              <a:t>EDEN </a:t>
            </a:r>
            <a:r>
              <a:rPr lang="tr-TR" spc="-5" dirty="0">
                <a:latin typeface="Times New Roman"/>
                <a:cs typeface="Times New Roman"/>
              </a:rPr>
              <a:t>UNSURLAR </a:t>
            </a:r>
            <a:r>
              <a:rPr lang="tr-TR" spc="-15" dirty="0">
                <a:latin typeface="Times New Roman"/>
                <a:cs typeface="Times New Roman"/>
              </a:rPr>
              <a:t>VE </a:t>
            </a:r>
            <a:r>
              <a:rPr lang="tr-TR" spc="-5" dirty="0">
                <a:latin typeface="Times New Roman"/>
                <a:cs typeface="Times New Roman"/>
              </a:rPr>
              <a:t>BUNLARA KARŞI</a:t>
            </a:r>
            <a:r>
              <a:rPr lang="tr-TR" spc="15" dirty="0">
                <a:latin typeface="Times New Roman"/>
                <a:cs typeface="Times New Roman"/>
              </a:rPr>
              <a:t> </a:t>
            </a:r>
            <a:r>
              <a:rPr lang="tr-TR" dirty="0" smtClean="0">
                <a:latin typeface="Times New Roman"/>
                <a:cs typeface="Times New Roman"/>
              </a:rPr>
              <a:t>ALINACAK  ÖNLEMLER</a:t>
            </a:r>
            <a:r>
              <a:rPr lang="tr-TR" dirty="0">
                <a:latin typeface="Times New Roman"/>
                <a:cs typeface="Times New Roman"/>
              </a:rPr>
              <a:t/>
            </a:r>
            <a:br>
              <a:rPr lang="tr-TR" dirty="0">
                <a:latin typeface="Times New Roman"/>
                <a:cs typeface="Times New Roman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646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2020763"/>
            <a:ext cx="8686800" cy="861774"/>
          </a:xfrm>
        </p:spPr>
        <p:txBody>
          <a:bodyPr/>
          <a:lstStyle/>
          <a:p>
            <a:pPr algn="ctr"/>
            <a:r>
              <a:rPr lang="tr-TR" dirty="0"/>
              <a:t>Yangın Algılama ve Uyarı Sistemleri</a:t>
            </a:r>
            <a:br>
              <a:rPr lang="tr-TR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" y="2640955"/>
            <a:ext cx="8686800" cy="1923604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 smtClean="0"/>
              <a:t>Yangın alarm kontrol paneli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 err="1" smtClean="0"/>
              <a:t>Dedektörler</a:t>
            </a:r>
            <a:r>
              <a:rPr lang="tr-TR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 smtClean="0"/>
              <a:t>Yangın butonları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 smtClean="0"/>
              <a:t>Sirenler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9119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61774"/>
          </a:xfrm>
        </p:spPr>
        <p:txBody>
          <a:bodyPr/>
          <a:lstStyle/>
          <a:p>
            <a:pPr algn="ctr"/>
            <a:r>
              <a:rPr lang="pt-BR" dirty="0"/>
              <a:t>İş Yerlerinde Acil Durum Organizasyonu</a:t>
            </a:r>
            <a:br>
              <a:rPr lang="pt-BR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" y="1628031"/>
            <a:ext cx="8686800" cy="5001369"/>
          </a:xfrm>
        </p:spPr>
        <p:txBody>
          <a:bodyPr/>
          <a:lstStyle/>
          <a:p>
            <a:r>
              <a:rPr lang="tr-TR" dirty="0"/>
              <a:t>Acil durum, iş </a:t>
            </a:r>
            <a:r>
              <a:rPr lang="tr-TR" dirty="0" smtClean="0"/>
              <a:t>yerinde meydana gelebilecek acil </a:t>
            </a:r>
            <a:r>
              <a:rPr lang="tr-TR" dirty="0"/>
              <a:t>müdahale,  mücadele, ilk yardım veya tahliye gerektiren olaylardır.</a:t>
            </a:r>
          </a:p>
          <a:p>
            <a:r>
              <a:rPr lang="tr-TR" dirty="0"/>
              <a:t>İş yerlerinde karşılaşılabilecek acil durumlar şu şekilde sıralanabilir: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Yangın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Patlama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Tehlikeli kimyasal madde yayılımı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Doğal afetler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İlk yardım ve tahliye gerektirecek olay ve kazalar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Gıda zehirlenmesi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Sabotaj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9119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3050738"/>
            <a:ext cx="8686800" cy="1292662"/>
          </a:xfrm>
        </p:spPr>
        <p:txBody>
          <a:bodyPr/>
          <a:lstStyle/>
          <a:p>
            <a:pPr algn="ctr"/>
            <a:r>
              <a:rPr lang="tr-TR" dirty="0" smtClean="0"/>
              <a:t>4 - İŞ </a:t>
            </a:r>
            <a:r>
              <a:rPr lang="tr-TR" dirty="0"/>
              <a:t>KAZASI SONRASINDA YAPILMASI GEREKEN  İŞLEMLER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9119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370408"/>
            <a:ext cx="8686800" cy="861774"/>
          </a:xfrm>
        </p:spPr>
        <p:txBody>
          <a:bodyPr/>
          <a:lstStyle/>
          <a:p>
            <a:pPr algn="ctr"/>
            <a:r>
              <a:rPr lang="tr-TR" dirty="0"/>
              <a:t>İş Kazasından Sayılan Hâller</a:t>
            </a:r>
            <a:br>
              <a:rPr lang="tr-TR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" y="2503438"/>
            <a:ext cx="8686800" cy="1154162"/>
          </a:xfrm>
        </p:spPr>
        <p:txBody>
          <a:bodyPr/>
          <a:lstStyle/>
          <a:p>
            <a:r>
              <a:rPr lang="tr-TR" dirty="0"/>
              <a:t>İş kazasından sayılan hâller Sosyal Sigortalar ve Genel Sağlık Sigortası Kanunu’nda  detaylı olarak yer almaktadır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9119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370408"/>
            <a:ext cx="8686800" cy="861774"/>
          </a:xfrm>
        </p:spPr>
        <p:txBody>
          <a:bodyPr/>
          <a:lstStyle/>
          <a:p>
            <a:pPr algn="ctr"/>
            <a:r>
              <a:rPr lang="tr-TR" dirty="0"/>
              <a:t>İşverenin İş Kazası Sonrasındaki Yükümlülükleri</a:t>
            </a:r>
            <a:br>
              <a:rPr lang="tr-TR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" y="2035076"/>
            <a:ext cx="8686800" cy="1538883"/>
          </a:xfrm>
        </p:spPr>
        <p:txBody>
          <a:bodyPr/>
          <a:lstStyle/>
          <a:p>
            <a:r>
              <a:rPr lang="tr-TR" dirty="0" smtClean="0"/>
              <a:t>İş </a:t>
            </a:r>
            <a:r>
              <a:rPr lang="tr-TR" dirty="0"/>
              <a:t>kazası sonucunda </a:t>
            </a:r>
            <a:r>
              <a:rPr lang="tr-TR" dirty="0" smtClean="0"/>
              <a:t>kişiye m</a:t>
            </a:r>
            <a:r>
              <a:rPr lang="tr-TR" dirty="0" smtClean="0"/>
              <a:t>addi </a:t>
            </a:r>
            <a:r>
              <a:rPr lang="tr-TR" dirty="0"/>
              <a:t>yardım yapılabilmesi için iş kazasının geçici iş görmezlik, daimi  iş görmezlik veya ölüm ile sonuçlanması gerekir.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9119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4800" y="2362201"/>
            <a:ext cx="8610600" cy="861774"/>
          </a:xfrm>
        </p:spPr>
        <p:txBody>
          <a:bodyPr/>
          <a:lstStyle/>
          <a:p>
            <a:pPr algn="ctr"/>
            <a:endParaRPr lang="tr-TR" sz="2800" dirty="0"/>
          </a:p>
          <a:p>
            <a:pPr algn="ctr"/>
            <a:r>
              <a:rPr lang="tr-TR" sz="2800" dirty="0" smtClean="0"/>
              <a:t>DİNLEDİĞİNİZ İÇİN TEŞEKKÜR EDERİM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17764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370408"/>
            <a:ext cx="8686800" cy="861774"/>
          </a:xfrm>
        </p:spPr>
        <p:txBody>
          <a:bodyPr/>
          <a:lstStyle/>
          <a:p>
            <a:pPr algn="ctr"/>
            <a:r>
              <a:rPr lang="tr-TR" dirty="0"/>
              <a:t>İş Sağlığı ve Güvenliği ile İlgili Kavramlar</a:t>
            </a:r>
            <a:br>
              <a:rPr lang="tr-TR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" y="1905000"/>
            <a:ext cx="8686799" cy="1538883"/>
          </a:xfrm>
        </p:spPr>
        <p:txBody>
          <a:bodyPr/>
          <a:lstStyle/>
          <a:p>
            <a:r>
              <a:rPr lang="tr-TR" dirty="0" smtClean="0"/>
              <a:t>İŞ SAĞLIĞI VE GÜVENLİĞİ: İş yerinde işin yürütülmesi sırasında çeşitli nedenlerden kaynaklanan sağlığa zarar verebilecek koşullardan korunmak amacıyla yapılan sistemli ve bilinçli çalışmalardır.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11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370408"/>
            <a:ext cx="8686800" cy="861774"/>
          </a:xfrm>
        </p:spPr>
        <p:txBody>
          <a:bodyPr/>
          <a:lstStyle/>
          <a:p>
            <a:pPr algn="ctr"/>
            <a:r>
              <a:rPr lang="tr-TR" dirty="0"/>
              <a:t>İş sağlığı ve güvenliği ile ilgili kavramlar şunlardır:</a:t>
            </a:r>
            <a:br>
              <a:rPr lang="tr-TR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" y="1752600"/>
            <a:ext cx="8686799" cy="5693866"/>
          </a:xfrm>
        </p:spPr>
        <p:txBody>
          <a:bodyPr/>
          <a:lstStyle/>
          <a:p>
            <a:pPr algn="just"/>
            <a:r>
              <a:rPr lang="tr-TR" sz="2400" dirty="0" smtClean="0"/>
              <a:t>İş yeri</a:t>
            </a:r>
            <a:r>
              <a:rPr lang="tr-TR" sz="2400" dirty="0" smtClean="0"/>
              <a:t>:</a:t>
            </a:r>
            <a:endParaRPr lang="tr-TR" sz="2400" dirty="0" smtClean="0"/>
          </a:p>
          <a:p>
            <a:pPr algn="just"/>
            <a:r>
              <a:rPr lang="tr-TR" sz="2400" dirty="0" smtClean="0"/>
              <a:t>Tehlike </a:t>
            </a:r>
            <a:r>
              <a:rPr lang="tr-TR" sz="2400" dirty="0"/>
              <a:t>sınıfı</a:t>
            </a:r>
            <a:r>
              <a:rPr lang="tr-TR" sz="2400" dirty="0" smtClean="0"/>
              <a:t>:</a:t>
            </a:r>
            <a:endParaRPr lang="tr-TR" sz="2400" dirty="0" smtClean="0"/>
          </a:p>
          <a:p>
            <a:pPr algn="just"/>
            <a:r>
              <a:rPr lang="tr-TR" sz="2400" spc="-5" dirty="0" smtClean="0">
                <a:latin typeface="Times New Roman"/>
                <a:cs typeface="Times New Roman"/>
              </a:rPr>
              <a:t>İşveren</a:t>
            </a:r>
            <a:r>
              <a:rPr lang="tr-TR" sz="2400" spc="-5" dirty="0" smtClean="0">
                <a:latin typeface="Times New Roman"/>
                <a:cs typeface="Times New Roman"/>
              </a:rPr>
              <a:t>:</a:t>
            </a:r>
            <a:endParaRPr lang="tr-TR" sz="2400" spc="-5" dirty="0">
              <a:latin typeface="Times New Roman"/>
              <a:cs typeface="Times New Roman"/>
            </a:endParaRPr>
          </a:p>
          <a:p>
            <a:pPr algn="just"/>
            <a:r>
              <a:rPr lang="tr-TR" sz="2400" spc="-5" dirty="0">
                <a:latin typeface="Times New Roman"/>
                <a:cs typeface="Times New Roman"/>
              </a:rPr>
              <a:t>Çalışan</a:t>
            </a:r>
            <a:r>
              <a:rPr lang="tr-TR" sz="2400" spc="-5" dirty="0" smtClean="0">
                <a:latin typeface="Times New Roman"/>
                <a:cs typeface="Times New Roman"/>
              </a:rPr>
              <a:t>:</a:t>
            </a:r>
            <a:endParaRPr lang="tr-TR" sz="2400" spc="-5" dirty="0">
              <a:latin typeface="Times New Roman"/>
              <a:cs typeface="Times New Roman"/>
            </a:endParaRPr>
          </a:p>
          <a:p>
            <a:pPr algn="just"/>
            <a:r>
              <a:rPr lang="tr-TR" sz="2400" spc="-5" dirty="0">
                <a:latin typeface="Times New Roman"/>
                <a:cs typeface="Times New Roman"/>
              </a:rPr>
              <a:t>Genç çalışan</a:t>
            </a:r>
            <a:r>
              <a:rPr lang="tr-TR" sz="2400" spc="-5" dirty="0" smtClean="0">
                <a:latin typeface="Times New Roman"/>
                <a:cs typeface="Times New Roman"/>
              </a:rPr>
              <a:t>:</a:t>
            </a:r>
          </a:p>
          <a:p>
            <a:r>
              <a:rPr lang="tr-TR" dirty="0"/>
              <a:t>İş yeri hekimi:</a:t>
            </a:r>
          </a:p>
          <a:p>
            <a:r>
              <a:rPr lang="tr-TR" dirty="0"/>
              <a:t>İş güvenliği uzmanı</a:t>
            </a:r>
            <a:r>
              <a:rPr lang="tr-TR" dirty="0" smtClean="0"/>
              <a:t>:</a:t>
            </a:r>
          </a:p>
          <a:p>
            <a:r>
              <a:rPr lang="tr-TR" dirty="0"/>
              <a:t>Tehlike:</a:t>
            </a:r>
          </a:p>
          <a:p>
            <a:r>
              <a:rPr lang="tr-TR" dirty="0"/>
              <a:t>Risk:</a:t>
            </a:r>
          </a:p>
          <a:p>
            <a:r>
              <a:rPr lang="tr-TR" dirty="0"/>
              <a:t>Önleme:</a:t>
            </a:r>
          </a:p>
          <a:p>
            <a:endParaRPr lang="tr-TR" dirty="0"/>
          </a:p>
          <a:p>
            <a:pPr algn="just"/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4038600" y="2785408"/>
            <a:ext cx="50738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Arial"/>
                <a:cs typeface="Arial"/>
              </a:rPr>
              <a:t>İş kazası:</a:t>
            </a:r>
          </a:p>
          <a:p>
            <a:r>
              <a:rPr lang="tr-TR" sz="2400" b="1" dirty="0">
                <a:solidFill>
                  <a:srgbClr val="FF0000"/>
                </a:solidFill>
                <a:latin typeface="Arial"/>
                <a:cs typeface="Arial"/>
              </a:rPr>
              <a:t>Meslek hastalığı:</a:t>
            </a:r>
          </a:p>
          <a:p>
            <a:r>
              <a:rPr lang="tr-TR" sz="2400" b="1" dirty="0">
                <a:solidFill>
                  <a:srgbClr val="FF0000"/>
                </a:solidFill>
                <a:latin typeface="Arial"/>
                <a:cs typeface="Arial"/>
              </a:rPr>
              <a:t>Ramak kala olay:</a:t>
            </a:r>
          </a:p>
          <a:p>
            <a:r>
              <a:rPr lang="tr-TR" sz="2400" b="1" dirty="0">
                <a:solidFill>
                  <a:srgbClr val="FF0000"/>
                </a:solidFill>
                <a:latin typeface="Arial"/>
                <a:cs typeface="Arial"/>
              </a:rPr>
              <a:t>Kişisel koruyucu donanım (KKD):</a:t>
            </a:r>
          </a:p>
          <a:p>
            <a:endParaRPr lang="tr-TR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02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70408"/>
            <a:ext cx="9144000" cy="1292662"/>
          </a:xfrm>
        </p:spPr>
        <p:txBody>
          <a:bodyPr/>
          <a:lstStyle/>
          <a:p>
            <a:pPr algn="ctr"/>
            <a:r>
              <a:rPr lang="tr-TR" dirty="0"/>
              <a:t>İş sağlığı ve güvenliğinin başlıca amaçları şunlardır:</a:t>
            </a:r>
            <a:br>
              <a:rPr lang="tr-TR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95400" y="2590800"/>
            <a:ext cx="6553200" cy="1538883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 smtClean="0"/>
              <a:t>İş Sağlığı ve Güvenliğinin temel amacı insanı korumaktır.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 smtClean="0"/>
              <a:t>Üretimin güvenliğini sağlamak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 smtClean="0"/>
              <a:t>İşletme güvenliğini sağlamak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0082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370408"/>
            <a:ext cx="8686800" cy="861774"/>
          </a:xfrm>
        </p:spPr>
        <p:txBody>
          <a:bodyPr/>
          <a:lstStyle/>
          <a:p>
            <a:pPr algn="ctr"/>
            <a:r>
              <a:rPr lang="tr-TR" dirty="0"/>
              <a:t>İş Yeri Tehlike Sınıfları</a:t>
            </a:r>
            <a:br>
              <a:rPr lang="tr-TR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" y="2438400"/>
            <a:ext cx="8686799" cy="3077766"/>
          </a:xfrm>
        </p:spPr>
        <p:txBody>
          <a:bodyPr/>
          <a:lstStyle/>
          <a:p>
            <a:r>
              <a:rPr lang="tr-TR" dirty="0" smtClean="0"/>
              <a:t>İş </a:t>
            </a:r>
            <a:r>
              <a:rPr lang="tr-TR" dirty="0"/>
              <a:t>yerlerinin tehlike sınıfları </a:t>
            </a:r>
            <a:r>
              <a:rPr lang="tr-TR" dirty="0" smtClean="0"/>
              <a:t>yapılan işin niteliğine göre sınıflandırılır.</a:t>
            </a:r>
          </a:p>
          <a:p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/>
              <a:t>Az tehlikeli işler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/>
              <a:t>Tehlikeli işler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/>
              <a:t>Çok tehlikeli işler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8765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688538"/>
            <a:ext cx="8686800" cy="430887"/>
          </a:xfrm>
        </p:spPr>
        <p:txBody>
          <a:bodyPr/>
          <a:lstStyle/>
          <a:p>
            <a:pPr algn="ctr"/>
            <a:r>
              <a:rPr lang="tr-TR" dirty="0"/>
              <a:t>İş Sağlığı ve Güvenliği </a:t>
            </a:r>
            <a:r>
              <a:rPr lang="tr-TR" dirty="0" smtClean="0"/>
              <a:t>Kurulu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" y="2133600"/>
            <a:ext cx="8534399" cy="1061829"/>
          </a:xfrm>
        </p:spPr>
        <p:txBody>
          <a:bodyPr/>
          <a:lstStyle/>
          <a:p>
            <a:r>
              <a:rPr lang="tr-TR" sz="2300" dirty="0"/>
              <a:t>İş sağlığı ve güvenliği; iş yerlerinde iş kazalarının ve meslek hastalıklarının önlenmesi  </a:t>
            </a:r>
            <a:r>
              <a:rPr lang="tr-TR" sz="2300" dirty="0" smtClean="0"/>
              <a:t>için işyerindeki herkesin sağlıklı ve güvenli bir şekilde çalışması için oluşturulan bir kuruldur.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3243263"/>
            <a:ext cx="8766175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092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370408"/>
            <a:ext cx="8686800" cy="861774"/>
          </a:xfrm>
        </p:spPr>
        <p:txBody>
          <a:bodyPr/>
          <a:lstStyle/>
          <a:p>
            <a:pPr algn="ctr"/>
            <a:r>
              <a:rPr lang="tr-TR" dirty="0"/>
              <a:t>İş Sağlığı ve Güvenliği ile İlgili Risk Faktörleri</a:t>
            </a:r>
            <a:br>
              <a:rPr lang="tr-TR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4801" y="1791593"/>
            <a:ext cx="8686799" cy="4231928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Fiziksel Riskler (Aydınlatma, Titreşim, Toz, </a:t>
            </a:r>
            <a:r>
              <a:rPr lang="tr-TR" dirty="0" smtClean="0"/>
              <a:t>Gürültü)</a:t>
            </a:r>
            <a:endParaRPr lang="tr-TR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tr-TR" dirty="0"/>
              <a:t>Kimyasal Riskler (zararlı,  aşındırıcı, tahriş edici, alerjik, kanserojen, </a:t>
            </a:r>
            <a:r>
              <a:rPr lang="tr-TR" dirty="0" err="1" smtClean="0"/>
              <a:t>mutajen</a:t>
            </a:r>
            <a:r>
              <a:rPr lang="tr-TR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 smtClean="0"/>
              <a:t>Biyolojik </a:t>
            </a:r>
            <a:r>
              <a:rPr lang="tr-TR" dirty="0" err="1" smtClean="0"/>
              <a:t>Rikler</a:t>
            </a:r>
            <a:r>
              <a:rPr lang="tr-TR" dirty="0"/>
              <a:t> (bakteri, virüs, mantar, </a:t>
            </a:r>
            <a:r>
              <a:rPr lang="tr-TR" dirty="0" smtClean="0"/>
              <a:t>parazitler)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 smtClean="0"/>
              <a:t>Elektrikle İlgili Riskler (Elektrik çarpmaları)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 smtClean="0"/>
              <a:t>Ergonomik Riskler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dirty="0" err="1" smtClean="0"/>
              <a:t>Psikososyal</a:t>
            </a:r>
            <a:r>
              <a:rPr lang="tr-TR" dirty="0" smtClean="0"/>
              <a:t> Riskler (Stres, </a:t>
            </a:r>
            <a:r>
              <a:rPr lang="tr-TR" dirty="0" err="1" smtClean="0"/>
              <a:t>Psikoloik</a:t>
            </a:r>
            <a:r>
              <a:rPr lang="tr-TR" dirty="0" smtClean="0"/>
              <a:t> </a:t>
            </a:r>
            <a:r>
              <a:rPr lang="tr-TR" dirty="0" err="1" smtClean="0"/>
              <a:t>Bozukuklar</a:t>
            </a:r>
            <a:r>
              <a:rPr lang="tr-TR" dirty="0" smtClean="0"/>
              <a:t>, </a:t>
            </a:r>
            <a:r>
              <a:rPr lang="tr-TR" dirty="0" err="1" smtClean="0"/>
              <a:t>Mobing</a:t>
            </a:r>
            <a:r>
              <a:rPr lang="tr-TR" dirty="0" smtClean="0"/>
              <a:t>)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Bu risk faktörleri işyerlerinde çalışanların sağlığını olumsuz etkileyebilmektedir.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6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584D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</TotalTime>
  <Words>1204</Words>
  <Application>Microsoft Office PowerPoint</Application>
  <PresentationFormat>Ekran Gösterisi (4:3)</PresentationFormat>
  <Paragraphs>199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Office Theme</vt:lpstr>
      <vt:lpstr>TEMEL İŞ SAĞLIĞI VE GÜVENLİĞİ EĞİTİMİ</vt:lpstr>
      <vt:lpstr>KAPSAM</vt:lpstr>
      <vt:lpstr>1 - İŞ YERLERİNDE SAĞLIK VE GÜVENLİĞİ TEHDİT  EDEN UNSURLAR VE BUNLARA KARŞI ALINACAK  ÖNLEMLER </vt:lpstr>
      <vt:lpstr>İş Sağlığı ve Güvenliği ile İlgili Kavramlar </vt:lpstr>
      <vt:lpstr>İş sağlığı ve güvenliği ile ilgili kavramlar şunlardır: </vt:lpstr>
      <vt:lpstr>İş sağlığı ve güvenliğinin başlıca amaçları şunlardır: </vt:lpstr>
      <vt:lpstr>İş Yeri Tehlike Sınıfları </vt:lpstr>
      <vt:lpstr>İş Sağlığı ve Güvenliği Kurulu</vt:lpstr>
      <vt:lpstr>İş Sağlığı ve Güvenliği ile İlgili Risk Faktörleri </vt:lpstr>
      <vt:lpstr>PowerPoint Sunusu</vt:lpstr>
      <vt:lpstr>PowerPoint Sunusu</vt:lpstr>
      <vt:lpstr>Kişisel Koruyucu Donanım (KKD)</vt:lpstr>
      <vt:lpstr>2 - MESLEK HASTALIKLARININ SEBEPLERİ VE BU  HASTALIKLARA KARŞI ALINACAK ÖNLEMLER </vt:lpstr>
      <vt:lpstr>Meslek Hastalıklarının Özellikleri ve Nedenleri </vt:lpstr>
      <vt:lpstr>Meslek Hastalığının Teşhisi Sonrasında Yapılacak İşlemler </vt:lpstr>
      <vt:lpstr>PowerPoint Sunusu</vt:lpstr>
      <vt:lpstr>PowerPoint Sunusu</vt:lpstr>
      <vt:lpstr>PowerPoint Sunusu</vt:lpstr>
      <vt:lpstr>PowerPoint Sunusu</vt:lpstr>
      <vt:lpstr>3 - İŞ YERİNDE OLUŞABİLECEK KAZA, YARALANMA  VE YANGINLARA KARŞI  ALINACAK ÖNLEMLER </vt:lpstr>
      <vt:lpstr>İş Kazalarının Özellikleri ve Nedenleri </vt:lpstr>
      <vt:lpstr>İş Kazalarının Önlenmesine Yönelik İşveren ve Çalışanların  Hak ve Yükümlülükleri </vt:lpstr>
      <vt:lpstr>İşverenlerin Yükümlülükleri </vt:lpstr>
      <vt:lpstr>PowerPoint Sunusu</vt:lpstr>
      <vt:lpstr>Çalışanların Yükümlülükleri </vt:lpstr>
      <vt:lpstr>Yangının Özellik ve Türleri </vt:lpstr>
      <vt:lpstr>Yangın, yanan maddenin türüne göre dört sınıfa ayrılır: </vt:lpstr>
      <vt:lpstr>Yangın Söndürme Yöntemleri </vt:lpstr>
      <vt:lpstr>PowerPoint Sunusu</vt:lpstr>
      <vt:lpstr>Yangın Algılama ve Uyarı Sistemleri </vt:lpstr>
      <vt:lpstr>İş Yerlerinde Acil Durum Organizasyonu </vt:lpstr>
      <vt:lpstr>4 - İŞ KAZASI SONRASINDA YAPILMASI GEREKEN  İŞLEMLER </vt:lpstr>
      <vt:lpstr>İş Kazasından Sayılan Hâller </vt:lpstr>
      <vt:lpstr>İşverenin İş Kazası Sonrasındaki Yükümlülükleri 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Emrah Gurer</dc:creator>
  <cp:lastModifiedBy>pc7</cp:lastModifiedBy>
  <cp:revision>117</cp:revision>
  <dcterms:created xsi:type="dcterms:W3CDTF">2021-03-20T13:00:44Z</dcterms:created>
  <dcterms:modified xsi:type="dcterms:W3CDTF">2021-03-28T13:21:21Z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2012-11-22T00:00:00Z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2021-03-20T00:00:00Z</vt:filetime>
  </property>
</Properties>
</file>