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 id="336" r:id="rId3"/>
    <p:sldId id="337" r:id="rId4"/>
    <p:sldId id="338" r:id="rId5"/>
    <p:sldId id="291" r:id="rId6"/>
    <p:sldId id="261" r:id="rId7"/>
    <p:sldId id="263" r:id="rId8"/>
    <p:sldId id="294" r:id="rId9"/>
    <p:sldId id="295" r:id="rId10"/>
    <p:sldId id="296" r:id="rId11"/>
    <p:sldId id="297" r:id="rId12"/>
    <p:sldId id="339" r:id="rId13"/>
    <p:sldId id="298" r:id="rId14"/>
    <p:sldId id="299" r:id="rId15"/>
    <p:sldId id="300" r:id="rId16"/>
    <p:sldId id="301" r:id="rId17"/>
    <p:sldId id="303" r:id="rId18"/>
    <p:sldId id="305" r:id="rId19"/>
    <p:sldId id="306" r:id="rId20"/>
    <p:sldId id="308" r:id="rId21"/>
    <p:sldId id="309" r:id="rId22"/>
    <p:sldId id="310" r:id="rId23"/>
    <p:sldId id="311" r:id="rId24"/>
    <p:sldId id="312" r:id="rId25"/>
    <p:sldId id="313" r:id="rId26"/>
    <p:sldId id="314" r:id="rId27"/>
    <p:sldId id="315" r:id="rId28"/>
    <p:sldId id="340"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 id="333" r:id="rId47"/>
    <p:sldId id="334" r:id="rId48"/>
    <p:sldId id="335" r:id="rId49"/>
    <p:sldId id="292" r:id="rId50"/>
    <p:sldId id="285" r:id="rId51"/>
  </p:sldIdLst>
  <p:sldSz cx="9144000" cy="6858000" type="screen4x3"/>
  <p:notesSz cx="6858000" cy="9144000"/>
  <p:defaultTextStyle>
    <a:defPPr>
      <a:defRPr lang="en-US"/>
    </a:defPPr>
    <a:lvl1pPr algn="ctr" rtl="0" fontAlgn="base">
      <a:spcBef>
        <a:spcPct val="0"/>
      </a:spcBef>
      <a:spcAft>
        <a:spcPct val="0"/>
      </a:spcAft>
      <a:defRPr sz="2400" i="1" kern="1200">
        <a:solidFill>
          <a:schemeClr val="tx1"/>
        </a:solidFill>
        <a:latin typeface="Times New Roman" pitchFamily="18" charset="0"/>
        <a:ea typeface="+mn-ea"/>
        <a:cs typeface="+mn-cs"/>
      </a:defRPr>
    </a:lvl1pPr>
    <a:lvl2pPr marL="457200" algn="ctr" rtl="0" fontAlgn="base">
      <a:spcBef>
        <a:spcPct val="0"/>
      </a:spcBef>
      <a:spcAft>
        <a:spcPct val="0"/>
      </a:spcAft>
      <a:defRPr sz="2400" i="1" kern="1200">
        <a:solidFill>
          <a:schemeClr val="tx1"/>
        </a:solidFill>
        <a:latin typeface="Times New Roman" pitchFamily="18" charset="0"/>
        <a:ea typeface="+mn-ea"/>
        <a:cs typeface="+mn-cs"/>
      </a:defRPr>
    </a:lvl2pPr>
    <a:lvl3pPr marL="914400" algn="ctr" rtl="0" fontAlgn="base">
      <a:spcBef>
        <a:spcPct val="0"/>
      </a:spcBef>
      <a:spcAft>
        <a:spcPct val="0"/>
      </a:spcAft>
      <a:defRPr sz="2400" i="1" kern="1200">
        <a:solidFill>
          <a:schemeClr val="tx1"/>
        </a:solidFill>
        <a:latin typeface="Times New Roman" pitchFamily="18" charset="0"/>
        <a:ea typeface="+mn-ea"/>
        <a:cs typeface="+mn-cs"/>
      </a:defRPr>
    </a:lvl3pPr>
    <a:lvl4pPr marL="1371600" algn="ctr" rtl="0" fontAlgn="base">
      <a:spcBef>
        <a:spcPct val="0"/>
      </a:spcBef>
      <a:spcAft>
        <a:spcPct val="0"/>
      </a:spcAft>
      <a:defRPr sz="2400" i="1" kern="1200">
        <a:solidFill>
          <a:schemeClr val="tx1"/>
        </a:solidFill>
        <a:latin typeface="Times New Roman" pitchFamily="18" charset="0"/>
        <a:ea typeface="+mn-ea"/>
        <a:cs typeface="+mn-cs"/>
      </a:defRPr>
    </a:lvl4pPr>
    <a:lvl5pPr marL="1828800" algn="ctr" rtl="0" fontAlgn="base">
      <a:spcBef>
        <a:spcPct val="0"/>
      </a:spcBef>
      <a:spcAft>
        <a:spcPct val="0"/>
      </a:spcAft>
      <a:defRPr sz="2400" i="1" kern="1200">
        <a:solidFill>
          <a:schemeClr val="tx1"/>
        </a:solidFill>
        <a:latin typeface="Times New Roman" pitchFamily="18" charset="0"/>
        <a:ea typeface="+mn-ea"/>
        <a:cs typeface="+mn-cs"/>
      </a:defRPr>
    </a:lvl5pPr>
    <a:lvl6pPr marL="2286000" algn="l" defTabSz="914400" rtl="0" eaLnBrk="1" latinLnBrk="0" hangingPunct="1">
      <a:defRPr sz="2400" i="1" kern="1200">
        <a:solidFill>
          <a:schemeClr val="tx1"/>
        </a:solidFill>
        <a:latin typeface="Times New Roman" pitchFamily="18" charset="0"/>
        <a:ea typeface="+mn-ea"/>
        <a:cs typeface="+mn-cs"/>
      </a:defRPr>
    </a:lvl6pPr>
    <a:lvl7pPr marL="2743200" algn="l" defTabSz="914400" rtl="0" eaLnBrk="1" latinLnBrk="0" hangingPunct="1">
      <a:defRPr sz="2400" i="1" kern="1200">
        <a:solidFill>
          <a:schemeClr val="tx1"/>
        </a:solidFill>
        <a:latin typeface="Times New Roman" pitchFamily="18" charset="0"/>
        <a:ea typeface="+mn-ea"/>
        <a:cs typeface="+mn-cs"/>
      </a:defRPr>
    </a:lvl7pPr>
    <a:lvl8pPr marL="3200400" algn="l" defTabSz="914400" rtl="0" eaLnBrk="1" latinLnBrk="0" hangingPunct="1">
      <a:defRPr sz="2400" i="1" kern="1200">
        <a:solidFill>
          <a:schemeClr val="tx1"/>
        </a:solidFill>
        <a:latin typeface="Times New Roman" pitchFamily="18" charset="0"/>
        <a:ea typeface="+mn-ea"/>
        <a:cs typeface="+mn-cs"/>
      </a:defRPr>
    </a:lvl8pPr>
    <a:lvl9pPr marL="3657600" algn="l" defTabSz="914400" rtl="0" eaLnBrk="1" latinLnBrk="0" hangingPunct="1">
      <a:defRPr sz="2400" i="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66FF66"/>
    <a:srgbClr val="000000"/>
    <a:srgbClr val="FF99FF"/>
    <a:srgbClr val="FF0066"/>
    <a:srgbClr val="FFFF00"/>
    <a:srgbClr val="FFFF66"/>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95027" autoAdjust="0"/>
  </p:normalViewPr>
  <p:slideViewPr>
    <p:cSldViewPr>
      <p:cViewPr varScale="1">
        <p:scale>
          <a:sx n="70" d="100"/>
          <a:sy n="70" d="100"/>
        </p:scale>
        <p:origin x="-16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17B0ED36-48E0-4F17-A912-C54F03816F0D}" type="slidenum">
              <a:rPr lang="tr-TR" smtClean="0"/>
              <a:pPr/>
              <a:t>‹#›</a:t>
            </a:fld>
            <a:endParaRPr lang="tr-TR"/>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masterClrMapping/>
  </p:clrMapOvr>
  <p:transition advClick="0">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70B52D1-DB76-4F1C-8FBE-C46BC124B78A}" type="slidenum">
              <a:rPr lang="tr-TR" smtClean="0"/>
              <a:pPr/>
              <a:t>‹#›</a:t>
            </a:fld>
            <a:endParaRPr lang="tr-TR"/>
          </a:p>
        </p:txBody>
      </p:sp>
    </p:spTree>
  </p:cSld>
  <p:clrMapOvr>
    <a:masterClrMapping/>
  </p:clrMapOvr>
  <p:transition advClick="0">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E7D6529-D061-4DFC-A9AE-37A339AA8CEA}" type="slidenum">
              <a:rPr lang="tr-TR" smtClean="0"/>
              <a:pPr/>
              <a:t>‹#›</a:t>
            </a:fld>
            <a:endParaRPr lang="tr-TR"/>
          </a:p>
        </p:txBody>
      </p:sp>
    </p:spTree>
  </p:cSld>
  <p:clrMapOvr>
    <a:masterClrMapping/>
  </p:clrMapOvr>
  <p:transition advClick="0">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316928A-D0FC-4B4B-B5C3-462AAE94D65C}" type="slidenum">
              <a:rPr lang="tr-TR" smtClean="0"/>
              <a:pPr/>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advClick="0">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a:xfrm>
            <a:off x="800100" y="6172200"/>
            <a:ext cx="4000500" cy="457200"/>
          </a:xfrm>
        </p:spPr>
        <p:txBody>
          <a:bodyPr/>
          <a:lstStyle/>
          <a:p>
            <a:endParaRPr lang="tr-TR"/>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46304" y="6208776"/>
            <a:ext cx="457200" cy="457200"/>
          </a:xfrm>
        </p:spPr>
        <p:txBody>
          <a:bodyPr/>
          <a:lstStyle/>
          <a:p>
            <a:fld id="{93CF4985-C3DC-455B-B076-2253D6DBFA67}" type="slidenum">
              <a:rPr lang="tr-TR" smtClean="0"/>
              <a:pPr/>
              <a:t>‹#›</a:t>
            </a:fld>
            <a:endParaRPr lang="tr-TR"/>
          </a:p>
        </p:txBody>
      </p:sp>
    </p:spTree>
  </p:cSld>
  <p:clrMapOvr>
    <a:masterClrMapping/>
  </p:clrMapOvr>
  <p:transition advClick="0">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31A0BEC-5544-4915-8A75-DFA36A61D220}" type="slidenum">
              <a:rPr lang="tr-TR" smtClean="0"/>
              <a:pPr/>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advClick="0">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507AAFEF-9083-424F-9D48-EDB3FD25087D}" type="slidenum">
              <a:rPr lang="tr-TR" smtClean="0"/>
              <a:pPr/>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advClick="0">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D680DDC7-E2AB-4BBA-8BF1-AE8123A37B94}" type="slidenum">
              <a:rPr lang="tr-TR" smtClean="0"/>
              <a:pPr/>
              <a:t>‹#›</a:t>
            </a:fld>
            <a:endParaRPr lang="tr-TR"/>
          </a:p>
        </p:txBody>
      </p:sp>
    </p:spTree>
  </p:cSld>
  <p:clrMapOvr>
    <a:masterClrMapping/>
  </p:clrMapOvr>
  <p:transition advClick="0">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116D9B7-62A9-4A13-8D8C-2B9FB4142147}" type="slidenum">
              <a:rPr lang="tr-TR" smtClean="0"/>
              <a:pPr/>
              <a:t>‹#›</a:t>
            </a:fld>
            <a:endParaRPr lang="tr-TR"/>
          </a:p>
        </p:txBody>
      </p:sp>
    </p:spTree>
  </p:cSld>
  <p:clrMapOvr>
    <a:masterClrMapping/>
  </p:clrMapOvr>
  <p:transition advClick="0">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90455BA-EAE3-4EB6-8B7B-5FB0383DF97B}" type="slidenum">
              <a:rPr lang="tr-TR" smtClean="0"/>
              <a:pPr/>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advClick="0">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a:xfrm>
            <a:off x="914400" y="6172200"/>
            <a:ext cx="3886200" cy="457200"/>
          </a:xfrm>
        </p:spPr>
        <p:txBody>
          <a:bodyPr/>
          <a:lstStyle/>
          <a:p>
            <a:endParaRPr lang="tr-TR"/>
          </a:p>
        </p:txBody>
      </p:sp>
      <p:sp>
        <p:nvSpPr>
          <p:cNvPr id="7" name="6 Slayt Numarası Yer Tutucusu"/>
          <p:cNvSpPr>
            <a:spLocks noGrp="1"/>
          </p:cNvSpPr>
          <p:nvPr>
            <p:ph type="sldNum" sz="quarter" idx="12"/>
          </p:nvPr>
        </p:nvSpPr>
        <p:spPr>
          <a:xfrm>
            <a:off x="146304" y="6208776"/>
            <a:ext cx="457200" cy="457200"/>
          </a:xfrm>
        </p:spPr>
        <p:txBody>
          <a:bodyPr/>
          <a:lstStyle/>
          <a:p>
            <a:fld id="{7E5A1918-C83B-4793-AE1A-47DE9C147A7D}" type="slidenum">
              <a:rPr lang="tr-TR" smtClean="0"/>
              <a:pPr/>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transition advClick="0">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88B8235-BD9B-46AE-BE7F-E03215C2B419}"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advClick="0">
    <p:random/>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4 Metin kutusu"/>
          <p:cNvSpPr txBox="1"/>
          <p:nvPr/>
        </p:nvSpPr>
        <p:spPr>
          <a:xfrm>
            <a:off x="1907704" y="3789040"/>
            <a:ext cx="5064366" cy="2400657"/>
          </a:xfrm>
          <a:prstGeom prst="rect">
            <a:avLst/>
          </a:prstGeom>
          <a:noFill/>
        </p:spPr>
        <p:txBody>
          <a:bodyPr wrap="square" rtlCol="0">
            <a:spAutoFit/>
          </a:bodyPr>
          <a:lstStyle/>
          <a:p>
            <a:r>
              <a:rPr lang="tr-TR" sz="5400" b="1" i="0" dirty="0" smtClean="0"/>
              <a:t>Ders Notları</a:t>
            </a:r>
          </a:p>
          <a:p>
            <a:endParaRPr lang="tr-TR" b="1" i="0" dirty="0" smtClean="0"/>
          </a:p>
          <a:p>
            <a:endParaRPr lang="tr-TR" b="1" i="0" dirty="0" smtClean="0"/>
          </a:p>
          <a:p>
            <a:endParaRPr lang="tr-TR" b="1" i="0" dirty="0" smtClean="0"/>
          </a:p>
          <a:p>
            <a:endParaRPr lang="tr-TR" b="1" i="0" dirty="0" smtClean="0"/>
          </a:p>
        </p:txBody>
      </p:sp>
      <p:sp>
        <p:nvSpPr>
          <p:cNvPr id="4" name="3 Başlık"/>
          <p:cNvSpPr>
            <a:spLocks noGrp="1"/>
          </p:cNvSpPr>
          <p:nvPr>
            <p:ph type="ctrTitle"/>
          </p:nvPr>
        </p:nvSpPr>
        <p:spPr>
          <a:xfrm>
            <a:off x="395536" y="1505930"/>
            <a:ext cx="8229600" cy="1470025"/>
          </a:xfrm>
        </p:spPr>
        <p:txBody>
          <a:bodyPr>
            <a:normAutofit/>
          </a:bodyPr>
          <a:lstStyle/>
          <a:p>
            <a:r>
              <a:rPr lang="tr-TR" sz="6000" b="1" dirty="0" smtClean="0">
                <a:solidFill>
                  <a:schemeClr val="bg1"/>
                </a:solidFill>
                <a:effectLst>
                  <a:outerShdw blurRad="38100" dist="38100" dir="2700000" algn="tl">
                    <a:srgbClr val="000000">
                      <a:alpha val="43137"/>
                    </a:srgbClr>
                  </a:outerShdw>
                </a:effectLst>
              </a:rPr>
              <a:t>MESLEKİ ETİK</a:t>
            </a:r>
            <a:endParaRPr lang="tr-TR" sz="6000" b="1" dirty="0">
              <a:solidFill>
                <a:schemeClr val="bg1"/>
              </a:solidFill>
              <a:effectLst>
                <a:outerShdw blurRad="38100" dist="38100" dir="2700000" algn="tl">
                  <a:srgbClr val="000000">
                    <a:alpha val="43137"/>
                  </a:srgbClr>
                </a:outerShdw>
              </a:effectLst>
            </a:endParaRPr>
          </a:p>
        </p:txBody>
      </p:sp>
    </p:spTree>
  </p:cSld>
  <p:clrMapOvr>
    <a:masterClrMapping/>
  </p:clrMapOvr>
  <p:transition advClick="0">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Grp="1" noChangeAspect="1" noChangeArrowheads="1"/>
          </p:cNvPicPr>
          <p:nvPr>
            <p:ph sz="quarter" idx="1"/>
          </p:nvPr>
        </p:nvPicPr>
        <p:blipFill>
          <a:blip r:embed="rId2" cstate="print"/>
          <a:srcRect/>
          <a:stretch>
            <a:fillRect/>
          </a:stretch>
        </p:blipFill>
        <p:spPr bwMode="auto">
          <a:xfrm>
            <a:off x="472172" y="1916832"/>
            <a:ext cx="8214628" cy="3600400"/>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Grp="1" noChangeAspect="1" noChangeArrowheads="1"/>
          </p:cNvPicPr>
          <p:nvPr>
            <p:ph sz="quarter" idx="1"/>
          </p:nvPr>
        </p:nvPicPr>
        <p:blipFill>
          <a:blip r:embed="rId2" cstate="print"/>
          <a:srcRect/>
          <a:stretch>
            <a:fillRect/>
          </a:stretch>
        </p:blipFill>
        <p:spPr bwMode="auto">
          <a:xfrm>
            <a:off x="458505" y="1052736"/>
            <a:ext cx="8069471" cy="2388035"/>
          </a:xfrm>
          <a:prstGeom prst="rect">
            <a:avLst/>
          </a:prstGeom>
          <a:noFill/>
          <a:ln w="9525" cap="flat" cmpd="sng">
            <a:noFill/>
            <a:prstDash val="solid"/>
            <a:miter lim="800000"/>
            <a:headEnd/>
            <a:tailEnd/>
          </a:ln>
        </p:spPr>
      </p:pic>
      <p:pic>
        <p:nvPicPr>
          <p:cNvPr id="73731" name="Picture 3"/>
          <p:cNvPicPr>
            <a:picLocks noChangeAspect="1" noChangeArrowheads="1"/>
          </p:cNvPicPr>
          <p:nvPr/>
        </p:nvPicPr>
        <p:blipFill>
          <a:blip r:embed="rId3" cstate="print"/>
          <a:srcRect/>
          <a:stretch>
            <a:fillRect/>
          </a:stretch>
        </p:blipFill>
        <p:spPr bwMode="auto">
          <a:xfrm>
            <a:off x="323528" y="3645024"/>
            <a:ext cx="8388424" cy="1368152"/>
          </a:xfrm>
          <a:prstGeom prst="rect">
            <a:avLst/>
          </a:prstGeom>
          <a:noFill/>
          <a:ln w="9525" cap="flat" cmpd="sng">
            <a:noFill/>
            <a:prstDash val="solid"/>
            <a:miter lim="800000"/>
            <a:headEnd/>
            <a:tailEnd/>
          </a:ln>
        </p:spPr>
      </p:pic>
      <p:pic>
        <p:nvPicPr>
          <p:cNvPr id="73732" name="Picture 4"/>
          <p:cNvPicPr>
            <a:picLocks noChangeAspect="1" noChangeArrowheads="1"/>
          </p:cNvPicPr>
          <p:nvPr/>
        </p:nvPicPr>
        <p:blipFill>
          <a:blip r:embed="rId4" cstate="print"/>
          <a:srcRect/>
          <a:stretch>
            <a:fillRect/>
          </a:stretch>
        </p:blipFill>
        <p:spPr bwMode="auto">
          <a:xfrm>
            <a:off x="395536" y="4986738"/>
            <a:ext cx="8208912" cy="818526"/>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Grp="1" noChangeAspect="1" noChangeArrowheads="1"/>
          </p:cNvPicPr>
          <p:nvPr>
            <p:ph sz="quarter" idx="1"/>
          </p:nvPr>
        </p:nvPicPr>
        <p:blipFill>
          <a:blip r:embed="rId2" cstate="print"/>
          <a:srcRect/>
          <a:stretch>
            <a:fillRect/>
          </a:stretch>
        </p:blipFill>
        <p:spPr bwMode="auto">
          <a:xfrm>
            <a:off x="406239" y="1484784"/>
            <a:ext cx="8342225" cy="4392488"/>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1061864"/>
            <a:ext cx="7772400" cy="1143000"/>
          </a:xfrm>
        </p:spPr>
        <p:txBody>
          <a:bodyPr/>
          <a:lstStyle/>
          <a:p>
            <a:r>
              <a:rPr lang="tr-TR" b="1" dirty="0" smtClean="0">
                <a:solidFill>
                  <a:schemeClr val="tx1"/>
                </a:solidFill>
              </a:rPr>
              <a:t>2. “MESLEKİ ETİK” KAVRAMI</a:t>
            </a:r>
            <a:endParaRPr lang="tr-TR" b="1" dirty="0">
              <a:solidFill>
                <a:schemeClr val="tx1"/>
              </a:solidFill>
            </a:endParaRPr>
          </a:p>
        </p:txBody>
      </p:sp>
      <p:pic>
        <p:nvPicPr>
          <p:cNvPr id="74755" name="Picture 3"/>
          <p:cNvPicPr>
            <a:picLocks noGrp="1" noChangeAspect="1" noChangeArrowheads="1"/>
          </p:cNvPicPr>
          <p:nvPr>
            <p:ph sz="quarter" idx="1"/>
          </p:nvPr>
        </p:nvPicPr>
        <p:blipFill>
          <a:blip r:embed="rId2" cstate="print"/>
          <a:srcRect/>
          <a:stretch>
            <a:fillRect/>
          </a:stretch>
        </p:blipFill>
        <p:spPr bwMode="auto">
          <a:xfrm>
            <a:off x="385650" y="2564904"/>
            <a:ext cx="8362814" cy="3384376"/>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Meslek-Ahlak İlişkisi</a:t>
            </a:r>
            <a:endParaRPr lang="tr-TR" dirty="0"/>
          </a:p>
        </p:txBody>
      </p:sp>
      <p:pic>
        <p:nvPicPr>
          <p:cNvPr id="75778" name="Picture 2"/>
          <p:cNvPicPr>
            <a:picLocks noGrp="1" noChangeAspect="1" noChangeArrowheads="1"/>
          </p:cNvPicPr>
          <p:nvPr>
            <p:ph sz="quarter" idx="1"/>
          </p:nvPr>
        </p:nvPicPr>
        <p:blipFill>
          <a:blip r:embed="rId2" cstate="print"/>
          <a:srcRect/>
          <a:stretch>
            <a:fillRect/>
          </a:stretch>
        </p:blipFill>
        <p:spPr bwMode="auto">
          <a:xfrm>
            <a:off x="1043608" y="1447799"/>
            <a:ext cx="7344816" cy="5089018"/>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836712"/>
            <a:ext cx="7772400" cy="1143000"/>
          </a:xfrm>
        </p:spPr>
        <p:txBody>
          <a:bodyPr/>
          <a:lstStyle/>
          <a:p>
            <a:r>
              <a:rPr lang="tr-TR" b="1" dirty="0" smtClean="0">
                <a:solidFill>
                  <a:schemeClr val="tx1"/>
                </a:solidFill>
              </a:rPr>
              <a:t>Mesleki Etik ilkeler</a:t>
            </a:r>
            <a:endParaRPr lang="tr-TR" b="1" dirty="0">
              <a:solidFill>
                <a:schemeClr val="tx1"/>
              </a:solidFill>
            </a:endParaRPr>
          </a:p>
        </p:txBody>
      </p:sp>
      <p:pic>
        <p:nvPicPr>
          <p:cNvPr id="76802" name="Picture 2"/>
          <p:cNvPicPr>
            <a:picLocks noGrp="1" noChangeAspect="1" noChangeArrowheads="1"/>
          </p:cNvPicPr>
          <p:nvPr>
            <p:ph sz="quarter" idx="1"/>
          </p:nvPr>
        </p:nvPicPr>
        <p:blipFill>
          <a:blip r:embed="rId2" cstate="print"/>
          <a:srcRect/>
          <a:stretch>
            <a:fillRect/>
          </a:stretch>
        </p:blipFill>
        <p:spPr bwMode="auto">
          <a:xfrm>
            <a:off x="539018" y="2420889"/>
            <a:ext cx="8147782" cy="2448271"/>
          </a:xfrm>
          <a:prstGeom prst="rect">
            <a:avLst/>
          </a:prstGeom>
          <a:noFill/>
          <a:ln w="9525" cap="flat" cmpd="sng">
            <a:noFill/>
            <a:prstDash val="solid"/>
            <a:miter lim="800000"/>
            <a:headEnd/>
            <a:tailEnd/>
          </a:ln>
        </p:spPr>
      </p:pic>
      <p:pic>
        <p:nvPicPr>
          <p:cNvPr id="76803" name="Picture 3"/>
          <p:cNvPicPr>
            <a:picLocks noChangeAspect="1" noChangeArrowheads="1"/>
          </p:cNvPicPr>
          <p:nvPr/>
        </p:nvPicPr>
        <p:blipFill>
          <a:blip r:embed="rId3" cstate="print"/>
          <a:srcRect/>
          <a:stretch>
            <a:fillRect/>
          </a:stretch>
        </p:blipFill>
        <p:spPr bwMode="auto">
          <a:xfrm>
            <a:off x="611560" y="4869159"/>
            <a:ext cx="8064896" cy="864097"/>
          </a:xfrm>
          <a:prstGeom prst="rect">
            <a:avLst/>
          </a:prstGeom>
          <a:noFill/>
          <a:ln w="9525" cap="flat" cmpd="sng">
            <a:noFill/>
            <a:prstDash val="solid"/>
            <a:miter lim="800000"/>
            <a:headEnd/>
            <a:tailEnd/>
          </a:ln>
        </p:spPr>
      </p:pic>
    </p:spTree>
  </p:cSld>
  <p:clrMapOvr>
    <a:masterClrMapping/>
  </p:clrMapOvr>
  <p:transition advClick="0">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Grp="1" noChangeAspect="1" noChangeArrowheads="1"/>
          </p:cNvPicPr>
          <p:nvPr>
            <p:ph sz="quarter" idx="1"/>
          </p:nvPr>
        </p:nvPicPr>
        <p:blipFill>
          <a:blip r:embed="rId2" cstate="print"/>
          <a:srcRect/>
          <a:stretch>
            <a:fillRect/>
          </a:stretch>
        </p:blipFill>
        <p:spPr bwMode="auto">
          <a:xfrm>
            <a:off x="603321" y="476672"/>
            <a:ext cx="8083479" cy="3221914"/>
          </a:xfrm>
          <a:prstGeom prst="rect">
            <a:avLst/>
          </a:prstGeom>
          <a:noFill/>
          <a:ln w="9525" cap="flat" cmpd="sng">
            <a:noFill/>
            <a:prstDash val="solid"/>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611560" y="4077072"/>
            <a:ext cx="8089941" cy="2448272"/>
          </a:xfrm>
          <a:prstGeom prst="rect">
            <a:avLst/>
          </a:prstGeom>
          <a:noFill/>
          <a:ln w="9525" cap="flat" cmpd="sng">
            <a:noFill/>
            <a:prstDash val="solid"/>
            <a:miter lim="800000"/>
            <a:headEnd/>
            <a:tailEnd/>
          </a:ln>
        </p:spPr>
      </p:pic>
    </p:spTree>
  </p:cSld>
  <p:clrMapOvr>
    <a:masterClrMapping/>
  </p:clrMapOvr>
  <p:transition advClick="0">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Grp="1" noChangeAspect="1" noChangeArrowheads="1"/>
          </p:cNvPicPr>
          <p:nvPr>
            <p:ph sz="quarter" idx="1"/>
          </p:nvPr>
        </p:nvPicPr>
        <p:blipFill>
          <a:blip r:embed="rId2" cstate="print"/>
          <a:srcRect/>
          <a:stretch>
            <a:fillRect/>
          </a:stretch>
        </p:blipFill>
        <p:spPr bwMode="auto">
          <a:xfrm>
            <a:off x="401327" y="908720"/>
            <a:ext cx="8285473" cy="2592288"/>
          </a:xfrm>
          <a:prstGeom prst="rect">
            <a:avLst/>
          </a:prstGeom>
          <a:noFill/>
          <a:ln w="9525" cap="flat" cmpd="sng">
            <a:noFill/>
            <a:prstDash val="solid"/>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33789" y="4077072"/>
            <a:ext cx="8366431" cy="2232248"/>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485800"/>
            <a:ext cx="7772400" cy="1143000"/>
          </a:xfrm>
        </p:spPr>
        <p:txBody>
          <a:bodyPr>
            <a:normAutofit fontScale="90000"/>
          </a:bodyPr>
          <a:lstStyle/>
          <a:p>
            <a:r>
              <a:rPr lang="tr-TR" b="1" dirty="0" smtClean="0">
                <a:solidFill>
                  <a:schemeClr val="tx1"/>
                </a:solidFill>
              </a:rPr>
              <a:t>İş Hayatında Etik ve Etik Dışı Konular</a:t>
            </a:r>
            <a:endParaRPr lang="tr-TR" b="1" dirty="0">
              <a:solidFill>
                <a:schemeClr val="tx1"/>
              </a:solidFill>
            </a:endParaRPr>
          </a:p>
        </p:txBody>
      </p:sp>
      <p:pic>
        <p:nvPicPr>
          <p:cNvPr id="81922" name="Picture 2"/>
          <p:cNvPicPr>
            <a:picLocks noGrp="1" noChangeAspect="1" noChangeArrowheads="1"/>
          </p:cNvPicPr>
          <p:nvPr>
            <p:ph sz="quarter" idx="1"/>
          </p:nvPr>
        </p:nvPicPr>
        <p:blipFill>
          <a:blip r:embed="rId2" cstate="print"/>
          <a:srcRect/>
          <a:stretch>
            <a:fillRect/>
          </a:stretch>
        </p:blipFill>
        <p:spPr bwMode="auto">
          <a:xfrm>
            <a:off x="463066" y="2394000"/>
            <a:ext cx="8223734" cy="3123232"/>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Grp="1" noChangeAspect="1" noChangeArrowheads="1"/>
          </p:cNvPicPr>
          <p:nvPr>
            <p:ph sz="quarter" idx="1"/>
          </p:nvPr>
        </p:nvPicPr>
        <p:blipFill>
          <a:blip r:embed="rId2" cstate="print"/>
          <a:srcRect/>
          <a:stretch>
            <a:fillRect/>
          </a:stretch>
        </p:blipFill>
        <p:spPr bwMode="auto">
          <a:xfrm>
            <a:off x="363699" y="957195"/>
            <a:ext cx="8323101" cy="2327789"/>
          </a:xfrm>
          <a:prstGeom prst="rect">
            <a:avLst/>
          </a:prstGeom>
          <a:noFill/>
          <a:ln w="9525" cap="flat" cmpd="sng">
            <a:noFill/>
            <a:prstDash val="solid"/>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392624" y="3789040"/>
            <a:ext cx="8355840" cy="2266534"/>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285736"/>
            <a:ext cx="7772400" cy="1143000"/>
          </a:xfrm>
        </p:spPr>
        <p:txBody>
          <a:bodyPr/>
          <a:lstStyle/>
          <a:p>
            <a:r>
              <a:rPr lang="tr-TR" b="1" dirty="0" smtClean="0">
                <a:solidFill>
                  <a:schemeClr val="tx1"/>
                </a:solidFill>
              </a:rPr>
              <a:t>1. “ETİK” KAVRAMI</a:t>
            </a:r>
            <a:endParaRPr lang="tr-TR" b="1" dirty="0">
              <a:solidFill>
                <a:schemeClr val="tx1"/>
              </a:solidFill>
            </a:endParaRPr>
          </a:p>
        </p:txBody>
      </p:sp>
      <p:sp>
        <p:nvSpPr>
          <p:cNvPr id="3" name="2 İçerik Yer Tutucusu"/>
          <p:cNvSpPr>
            <a:spLocks noGrp="1"/>
          </p:cNvSpPr>
          <p:nvPr>
            <p:ph sz="quarter" idx="1"/>
          </p:nvPr>
        </p:nvSpPr>
        <p:spPr>
          <a:xfrm>
            <a:off x="539552" y="1737320"/>
            <a:ext cx="8280920" cy="4572000"/>
          </a:xfrm>
        </p:spPr>
        <p:txBody>
          <a:bodyPr>
            <a:normAutofit/>
          </a:bodyPr>
          <a:lstStyle/>
          <a:p>
            <a:r>
              <a:rPr lang="tr-TR" sz="3200" dirty="0" smtClean="0"/>
              <a:t>Etik kavramı Yunanca </a:t>
            </a:r>
            <a:r>
              <a:rPr lang="tr-TR" sz="3200" b="1" dirty="0" smtClean="0"/>
              <a:t>“</a:t>
            </a:r>
            <a:r>
              <a:rPr lang="tr-TR" sz="3200" b="1" dirty="0" err="1" smtClean="0"/>
              <a:t>ethos</a:t>
            </a:r>
            <a:r>
              <a:rPr lang="tr-TR" sz="3200" b="1" dirty="0" smtClean="0"/>
              <a:t>’’</a:t>
            </a:r>
            <a:r>
              <a:rPr lang="tr-TR" sz="3200" dirty="0" smtClean="0"/>
              <a:t> sözcüğünden gelmekte olup </a:t>
            </a:r>
            <a:r>
              <a:rPr lang="tr-TR" sz="3200" b="1" dirty="0" smtClean="0"/>
              <a:t>karakter, alışkanlık</a:t>
            </a:r>
            <a:r>
              <a:rPr lang="tr-TR" sz="3200" dirty="0" smtClean="0"/>
              <a:t>, anlamları taşımaktadır. </a:t>
            </a:r>
            <a:endParaRPr lang="tr-TR" sz="3200" b="1" dirty="0" smtClean="0"/>
          </a:p>
          <a:p>
            <a:r>
              <a:rPr lang="tr-TR" sz="3200" b="1" dirty="0" smtClean="0"/>
              <a:t>Etik:</a:t>
            </a:r>
            <a:r>
              <a:rPr lang="tr-TR" sz="3200" dirty="0" smtClean="0"/>
              <a:t> Felsefenin ‘ödev’, ‘yükümlülük’, ‘sorumluluk’ ve ‘erdem’ gibi kavramlarını analiz eden, ‘doğruluk’ veya ‘yanlışlık’ ile ‘iyi’ veya ‘kötü’yle ilgili ahlaki yargıları ele alan, ‘ahlaki eylem’in doğasını soruşturan ve iyi bir yaşamın nasıl olması gerektiğini açıklamaya çalışan felsefe disiplinidir.</a:t>
            </a:r>
          </a:p>
          <a:p>
            <a:endParaRPr lang="tr-TR" sz="3200" dirty="0"/>
          </a:p>
        </p:txBody>
      </p:sp>
    </p:spTree>
  </p:cSld>
  <p:clrMapOvr>
    <a:masterClrMapping/>
  </p:clrMapOvr>
  <p:transition advClick="0">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Grp="1" noChangeAspect="1" noChangeArrowheads="1"/>
          </p:cNvPicPr>
          <p:nvPr>
            <p:ph sz="quarter" idx="1"/>
          </p:nvPr>
        </p:nvPicPr>
        <p:blipFill>
          <a:blip r:embed="rId2" cstate="print"/>
          <a:srcRect/>
          <a:stretch>
            <a:fillRect/>
          </a:stretch>
        </p:blipFill>
        <p:spPr bwMode="auto">
          <a:xfrm>
            <a:off x="395536" y="1196752"/>
            <a:ext cx="8292664" cy="2448272"/>
          </a:xfrm>
          <a:prstGeom prst="rect">
            <a:avLst/>
          </a:prstGeom>
          <a:noFill/>
          <a:ln w="9525" cap="flat" cmpd="sng">
            <a:noFill/>
            <a:prstDash val="solid"/>
            <a:miter lim="800000"/>
            <a:headEnd/>
            <a:tailEnd/>
          </a:ln>
        </p:spPr>
      </p:pic>
      <p:pic>
        <p:nvPicPr>
          <p:cNvPr id="84995" name="Picture 3"/>
          <p:cNvPicPr>
            <a:picLocks noChangeAspect="1" noChangeArrowheads="1"/>
          </p:cNvPicPr>
          <p:nvPr/>
        </p:nvPicPr>
        <p:blipFill>
          <a:blip r:embed="rId3" cstate="print"/>
          <a:srcRect/>
          <a:stretch>
            <a:fillRect/>
          </a:stretch>
        </p:blipFill>
        <p:spPr bwMode="auto">
          <a:xfrm>
            <a:off x="395536" y="4073252"/>
            <a:ext cx="8248650" cy="723900"/>
          </a:xfrm>
          <a:prstGeom prst="rect">
            <a:avLst/>
          </a:prstGeom>
          <a:noFill/>
          <a:ln w="9525" cap="flat" cmpd="sng">
            <a:noFill/>
            <a:prstDash val="solid"/>
            <a:miter lim="800000"/>
            <a:headEnd/>
            <a:tailEnd/>
          </a:ln>
        </p:spPr>
      </p:pic>
      <p:pic>
        <p:nvPicPr>
          <p:cNvPr id="84996" name="Picture 4"/>
          <p:cNvPicPr>
            <a:picLocks noChangeAspect="1" noChangeArrowheads="1"/>
          </p:cNvPicPr>
          <p:nvPr/>
        </p:nvPicPr>
        <p:blipFill>
          <a:blip r:embed="rId4" cstate="print"/>
          <a:srcRect/>
          <a:stretch>
            <a:fillRect/>
          </a:stretch>
        </p:blipFill>
        <p:spPr bwMode="auto">
          <a:xfrm>
            <a:off x="323528" y="4797152"/>
            <a:ext cx="8352928" cy="1368152"/>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Grp="1" noChangeAspect="1" noChangeArrowheads="1"/>
          </p:cNvPicPr>
          <p:nvPr>
            <p:ph sz="quarter" idx="1"/>
          </p:nvPr>
        </p:nvPicPr>
        <p:blipFill>
          <a:blip r:embed="rId2" cstate="print"/>
          <a:srcRect/>
          <a:stretch>
            <a:fillRect/>
          </a:stretch>
        </p:blipFill>
        <p:spPr bwMode="auto">
          <a:xfrm>
            <a:off x="611560" y="1844824"/>
            <a:ext cx="8045222" cy="3960440"/>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Grp="1" noChangeAspect="1" noChangeArrowheads="1"/>
          </p:cNvPicPr>
          <p:nvPr>
            <p:ph sz="quarter" idx="1"/>
          </p:nvPr>
        </p:nvPicPr>
        <p:blipFill>
          <a:blip r:embed="rId2" cstate="print"/>
          <a:srcRect/>
          <a:stretch>
            <a:fillRect/>
          </a:stretch>
        </p:blipFill>
        <p:spPr bwMode="auto">
          <a:xfrm>
            <a:off x="409303" y="1772816"/>
            <a:ext cx="8339161" cy="4104456"/>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Grp="1" noChangeAspect="1" noChangeArrowheads="1"/>
          </p:cNvPicPr>
          <p:nvPr>
            <p:ph sz="quarter" idx="1"/>
          </p:nvPr>
        </p:nvPicPr>
        <p:blipFill>
          <a:blip r:embed="rId2" cstate="print"/>
          <a:srcRect/>
          <a:stretch>
            <a:fillRect/>
          </a:stretch>
        </p:blipFill>
        <p:spPr bwMode="auto">
          <a:xfrm>
            <a:off x="445459" y="1556792"/>
            <a:ext cx="8241341" cy="4248472"/>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Grp="1" noChangeAspect="1" noChangeArrowheads="1"/>
          </p:cNvPicPr>
          <p:nvPr>
            <p:ph sz="quarter" idx="1"/>
          </p:nvPr>
        </p:nvPicPr>
        <p:blipFill>
          <a:blip r:embed="rId2" cstate="print"/>
          <a:srcRect/>
          <a:stretch>
            <a:fillRect/>
          </a:stretch>
        </p:blipFill>
        <p:spPr bwMode="auto">
          <a:xfrm>
            <a:off x="466437" y="1844824"/>
            <a:ext cx="8220363" cy="4104456"/>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Grp="1" noChangeAspect="1" noChangeArrowheads="1"/>
          </p:cNvPicPr>
          <p:nvPr>
            <p:ph sz="quarter" idx="1"/>
          </p:nvPr>
        </p:nvPicPr>
        <p:blipFill>
          <a:blip r:embed="rId2" cstate="print"/>
          <a:srcRect/>
          <a:stretch>
            <a:fillRect/>
          </a:stretch>
        </p:blipFill>
        <p:spPr bwMode="auto">
          <a:xfrm>
            <a:off x="447647" y="1268760"/>
            <a:ext cx="8239153" cy="4896544"/>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Grp="1" noChangeAspect="1" noChangeArrowheads="1"/>
          </p:cNvPicPr>
          <p:nvPr>
            <p:ph sz="quarter" idx="1"/>
          </p:nvPr>
        </p:nvPicPr>
        <p:blipFill>
          <a:blip r:embed="rId2" cstate="print"/>
          <a:srcRect/>
          <a:stretch>
            <a:fillRect/>
          </a:stretch>
        </p:blipFill>
        <p:spPr bwMode="auto">
          <a:xfrm>
            <a:off x="351172" y="1196752"/>
            <a:ext cx="8335628" cy="4896544"/>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Grp="1" noChangeAspect="1" noChangeArrowheads="1"/>
          </p:cNvPicPr>
          <p:nvPr>
            <p:ph sz="quarter" idx="1"/>
          </p:nvPr>
        </p:nvPicPr>
        <p:blipFill>
          <a:blip r:embed="rId2" cstate="print"/>
          <a:srcRect/>
          <a:stretch>
            <a:fillRect/>
          </a:stretch>
        </p:blipFill>
        <p:spPr bwMode="auto">
          <a:xfrm>
            <a:off x="498397" y="1556792"/>
            <a:ext cx="8188403" cy="4464496"/>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a:buNone/>
            </a:pPr>
            <a:r>
              <a:rPr lang="tr-TR" b="1" dirty="0" smtClean="0"/>
              <a:t> 	"Bizi yok edecekler şunlardır: İlkesiz siyaset; vicdanı </a:t>
            </a:r>
            <a:r>
              <a:rPr lang="tr-TR" b="1" dirty="0" err="1" smtClean="0"/>
              <a:t>sollayan</a:t>
            </a:r>
            <a:r>
              <a:rPr lang="tr-TR" b="1" dirty="0" smtClean="0"/>
              <a:t> eğlence; çalışmadan zenginlik; bilgili ama karaktersiz insanlar; ahlaktan yoksun bir iş dünyası; insan sevgisini geri plana itmiş bilim; özveriden yoksun bir din anlayışı." </a:t>
            </a:r>
          </a:p>
          <a:p>
            <a:pPr>
              <a:buNone/>
            </a:pPr>
            <a:endParaRPr lang="tr-TR" b="1" dirty="0" smtClean="0"/>
          </a:p>
          <a:p>
            <a:pPr>
              <a:buNone/>
            </a:pPr>
            <a:r>
              <a:rPr lang="tr-TR" b="1" dirty="0" smtClean="0"/>
              <a:t>							M. </a:t>
            </a:r>
            <a:r>
              <a:rPr lang="tr-TR" b="1" dirty="0" err="1" smtClean="0"/>
              <a:t>Gandhi</a:t>
            </a:r>
            <a:endParaRPr lang="tr-TR" dirty="0"/>
          </a:p>
        </p:txBody>
      </p:sp>
    </p:spTree>
  </p:cSld>
  <p:clrMapOvr>
    <a:masterClrMapping/>
  </p:clrMapOvr>
  <p:transition advClick="0">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557808"/>
            <a:ext cx="7772400" cy="1143000"/>
          </a:xfrm>
        </p:spPr>
        <p:txBody>
          <a:bodyPr/>
          <a:lstStyle/>
          <a:p>
            <a:r>
              <a:rPr lang="tr-TR" b="1" dirty="0" smtClean="0">
                <a:solidFill>
                  <a:schemeClr val="tx1"/>
                </a:solidFill>
              </a:rPr>
              <a:t>Etik Dışı Davranışlar</a:t>
            </a:r>
            <a:endParaRPr lang="tr-TR" b="1" dirty="0">
              <a:solidFill>
                <a:schemeClr val="tx1"/>
              </a:solidFill>
            </a:endParaRPr>
          </a:p>
        </p:txBody>
      </p:sp>
      <p:pic>
        <p:nvPicPr>
          <p:cNvPr id="93186" name="Picture 2"/>
          <p:cNvPicPr>
            <a:picLocks noGrp="1" noChangeAspect="1" noChangeArrowheads="1"/>
          </p:cNvPicPr>
          <p:nvPr>
            <p:ph sz="quarter" idx="1"/>
          </p:nvPr>
        </p:nvPicPr>
        <p:blipFill>
          <a:blip r:embed="rId2" cstate="print"/>
          <a:srcRect/>
          <a:stretch>
            <a:fillRect/>
          </a:stretch>
        </p:blipFill>
        <p:spPr bwMode="auto">
          <a:xfrm>
            <a:off x="410263" y="1916832"/>
            <a:ext cx="8276537" cy="4176464"/>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39552" y="1447800"/>
            <a:ext cx="8147248" cy="4572000"/>
          </a:xfrm>
        </p:spPr>
        <p:txBody>
          <a:bodyPr>
            <a:normAutofit/>
          </a:bodyPr>
          <a:lstStyle/>
          <a:p>
            <a:pPr>
              <a:lnSpc>
                <a:spcPct val="80000"/>
              </a:lnSpc>
              <a:buNone/>
            </a:pPr>
            <a:r>
              <a:rPr lang="tr-TR" sz="3200" dirty="0" smtClean="0"/>
              <a:t>	Ahlak Arapça </a:t>
            </a:r>
            <a:r>
              <a:rPr lang="tr-TR" sz="3200" dirty="0" err="1" smtClean="0"/>
              <a:t>hulk</a:t>
            </a:r>
            <a:r>
              <a:rPr lang="tr-TR" sz="3200" dirty="0" smtClean="0"/>
              <a:t> sözcüğünün çoğuludur. </a:t>
            </a:r>
            <a:r>
              <a:rPr lang="tr-TR" sz="3200" dirty="0" err="1" smtClean="0"/>
              <a:t>Hulk</a:t>
            </a:r>
            <a:r>
              <a:rPr lang="tr-TR" sz="3200" dirty="0" smtClean="0"/>
              <a:t> ise; huy, adet, alışkanlık, yaradılış, insanın ruhsal-zihinsel-manevi halleri anlamındadır. </a:t>
            </a:r>
            <a:r>
              <a:rPr lang="tr-TR" sz="3200" dirty="0" err="1" smtClean="0"/>
              <a:t>İngilizce’de</a:t>
            </a:r>
            <a:r>
              <a:rPr lang="tr-TR" sz="3200" dirty="0" smtClean="0"/>
              <a:t> moral, </a:t>
            </a:r>
            <a:r>
              <a:rPr lang="tr-TR" sz="3200" dirty="0" err="1" smtClean="0"/>
              <a:t>morality</a:t>
            </a:r>
            <a:r>
              <a:rPr lang="tr-TR" sz="3200" dirty="0" smtClean="0"/>
              <a:t> ahlak anlamında kullanılır, adet, alışkanlık, karakter anlamlarına gelen  </a:t>
            </a:r>
            <a:r>
              <a:rPr lang="tr-TR" sz="3200" dirty="0" err="1" smtClean="0"/>
              <a:t>mos</a:t>
            </a:r>
            <a:r>
              <a:rPr lang="tr-TR" sz="3200" dirty="0" smtClean="0"/>
              <a:t> (çoğulu </a:t>
            </a:r>
            <a:r>
              <a:rPr lang="tr-TR" sz="3200" dirty="0" err="1" smtClean="0"/>
              <a:t>mores</a:t>
            </a:r>
            <a:r>
              <a:rPr lang="tr-TR" sz="3200" dirty="0" smtClean="0"/>
              <a:t>) kelimesine dayanır. </a:t>
            </a:r>
          </a:p>
          <a:p>
            <a:pPr>
              <a:lnSpc>
                <a:spcPct val="80000"/>
              </a:lnSpc>
              <a:buNone/>
            </a:pPr>
            <a:endParaRPr lang="tr-TR" sz="3200" dirty="0" smtClean="0"/>
          </a:p>
          <a:p>
            <a:pPr>
              <a:lnSpc>
                <a:spcPct val="80000"/>
              </a:lnSpc>
              <a:buNone/>
            </a:pPr>
            <a:r>
              <a:rPr lang="tr-TR" sz="3200" dirty="0" smtClean="0"/>
              <a:t>	Ahlak: “Bir toplum içinde kişilerin benimsedikleri, uymak zorunda bulundukları davranış biçimleri ve kuralları.’’ veya “İyi nitelikler, güzel huylar.’’ olarak tanımlanabilir</a:t>
            </a:r>
            <a:endParaRPr lang="tr-TR" sz="3200" dirty="0"/>
          </a:p>
        </p:txBody>
      </p:sp>
    </p:spTree>
  </p:cSld>
  <p:clrMapOvr>
    <a:masterClrMapping/>
  </p:clrMapOvr>
  <p:transition advClick="0">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Grp="1" noChangeAspect="1" noChangeArrowheads="1"/>
          </p:cNvPicPr>
          <p:nvPr>
            <p:ph sz="quarter" idx="1"/>
          </p:nvPr>
        </p:nvPicPr>
        <p:blipFill>
          <a:blip r:embed="rId2" cstate="print"/>
          <a:srcRect/>
          <a:stretch>
            <a:fillRect/>
          </a:stretch>
        </p:blipFill>
        <p:spPr bwMode="auto">
          <a:xfrm>
            <a:off x="354389" y="1124744"/>
            <a:ext cx="8317603" cy="3583686"/>
          </a:xfrm>
          <a:prstGeom prst="rect">
            <a:avLst/>
          </a:prstGeom>
          <a:noFill/>
          <a:ln w="9525" cap="flat" cmpd="sng">
            <a:noFill/>
            <a:prstDash val="solid"/>
            <a:miter lim="800000"/>
            <a:headEnd/>
            <a:tailEnd/>
          </a:ln>
        </p:spPr>
      </p:pic>
      <p:pic>
        <p:nvPicPr>
          <p:cNvPr id="94211" name="Picture 3"/>
          <p:cNvPicPr>
            <a:picLocks noChangeAspect="1" noChangeArrowheads="1"/>
          </p:cNvPicPr>
          <p:nvPr/>
        </p:nvPicPr>
        <p:blipFill>
          <a:blip r:embed="rId3" cstate="print"/>
          <a:srcRect/>
          <a:stretch>
            <a:fillRect/>
          </a:stretch>
        </p:blipFill>
        <p:spPr bwMode="auto">
          <a:xfrm>
            <a:off x="611560" y="4653136"/>
            <a:ext cx="7056784" cy="1192287"/>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485800"/>
            <a:ext cx="7772400" cy="1143000"/>
          </a:xfrm>
        </p:spPr>
        <p:txBody>
          <a:bodyPr/>
          <a:lstStyle/>
          <a:p>
            <a:r>
              <a:rPr lang="tr-TR" b="1" dirty="0" smtClean="0">
                <a:solidFill>
                  <a:schemeClr val="tx1"/>
                </a:solidFill>
              </a:rPr>
              <a:t>Yönetimde Etik Dışı Davranışlar</a:t>
            </a:r>
            <a:endParaRPr lang="tr-TR" b="1" dirty="0">
              <a:solidFill>
                <a:schemeClr val="tx1"/>
              </a:solidFill>
            </a:endParaRPr>
          </a:p>
        </p:txBody>
      </p:sp>
      <p:pic>
        <p:nvPicPr>
          <p:cNvPr id="95234" name="Picture 2"/>
          <p:cNvPicPr>
            <a:picLocks noGrp="1" noChangeAspect="1" noChangeArrowheads="1"/>
          </p:cNvPicPr>
          <p:nvPr>
            <p:ph sz="quarter" idx="1"/>
          </p:nvPr>
        </p:nvPicPr>
        <p:blipFill>
          <a:blip r:embed="rId2" cstate="print"/>
          <a:srcRect/>
          <a:stretch>
            <a:fillRect/>
          </a:stretch>
        </p:blipFill>
        <p:spPr bwMode="auto">
          <a:xfrm>
            <a:off x="467544" y="1887256"/>
            <a:ext cx="7916416" cy="1541744"/>
          </a:xfrm>
          <a:prstGeom prst="rect">
            <a:avLst/>
          </a:prstGeom>
          <a:noFill/>
          <a:ln w="9525" cap="flat" cmpd="sng">
            <a:noFill/>
            <a:prstDash val="solid"/>
            <a:miter lim="800000"/>
            <a:headEnd/>
            <a:tailEnd/>
          </a:ln>
        </p:spPr>
      </p:pic>
      <p:pic>
        <p:nvPicPr>
          <p:cNvPr id="95235" name="Picture 3"/>
          <p:cNvPicPr>
            <a:picLocks noChangeAspect="1" noChangeArrowheads="1"/>
          </p:cNvPicPr>
          <p:nvPr/>
        </p:nvPicPr>
        <p:blipFill>
          <a:blip r:embed="rId3" cstate="print"/>
          <a:srcRect/>
          <a:stretch>
            <a:fillRect/>
          </a:stretch>
        </p:blipFill>
        <p:spPr bwMode="auto">
          <a:xfrm>
            <a:off x="467544" y="3497987"/>
            <a:ext cx="8064896" cy="2739325"/>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Grp="1" noChangeAspect="1" noChangeArrowheads="1"/>
          </p:cNvPicPr>
          <p:nvPr>
            <p:ph sz="quarter" idx="1"/>
          </p:nvPr>
        </p:nvPicPr>
        <p:blipFill>
          <a:blip r:embed="rId2" cstate="print"/>
          <a:srcRect/>
          <a:stretch>
            <a:fillRect/>
          </a:stretch>
        </p:blipFill>
        <p:spPr bwMode="auto">
          <a:xfrm>
            <a:off x="524032" y="1412776"/>
            <a:ext cx="8162768" cy="4608512"/>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Grp="1" noChangeAspect="1" noChangeArrowheads="1"/>
          </p:cNvPicPr>
          <p:nvPr>
            <p:ph sz="quarter" idx="1"/>
          </p:nvPr>
        </p:nvPicPr>
        <p:blipFill>
          <a:blip r:embed="rId2" cstate="print"/>
          <a:srcRect/>
          <a:stretch>
            <a:fillRect/>
          </a:stretch>
        </p:blipFill>
        <p:spPr bwMode="auto">
          <a:xfrm>
            <a:off x="461195" y="1196752"/>
            <a:ext cx="8225605" cy="4896543"/>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Grp="1" noChangeAspect="1" noChangeArrowheads="1"/>
          </p:cNvPicPr>
          <p:nvPr>
            <p:ph sz="quarter" idx="1"/>
          </p:nvPr>
        </p:nvPicPr>
        <p:blipFill>
          <a:blip r:embed="rId2" cstate="print"/>
          <a:srcRect/>
          <a:stretch>
            <a:fillRect/>
          </a:stretch>
        </p:blipFill>
        <p:spPr bwMode="auto">
          <a:xfrm>
            <a:off x="465582" y="1916832"/>
            <a:ext cx="8221218" cy="3960440"/>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Grp="1" noChangeAspect="1" noChangeArrowheads="1"/>
          </p:cNvPicPr>
          <p:nvPr>
            <p:ph sz="quarter" idx="1"/>
          </p:nvPr>
        </p:nvPicPr>
        <p:blipFill>
          <a:blip r:embed="rId2" cstate="print"/>
          <a:srcRect/>
          <a:stretch>
            <a:fillRect/>
          </a:stretch>
        </p:blipFill>
        <p:spPr bwMode="auto">
          <a:xfrm>
            <a:off x="438384" y="1268760"/>
            <a:ext cx="8248416" cy="4968552"/>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Grp="1" noChangeAspect="1" noChangeArrowheads="1"/>
          </p:cNvPicPr>
          <p:nvPr>
            <p:ph sz="quarter" idx="1"/>
          </p:nvPr>
        </p:nvPicPr>
        <p:blipFill>
          <a:blip r:embed="rId2" cstate="print"/>
          <a:srcRect/>
          <a:stretch>
            <a:fillRect/>
          </a:stretch>
        </p:blipFill>
        <p:spPr bwMode="auto">
          <a:xfrm>
            <a:off x="518357" y="1340768"/>
            <a:ext cx="8168443" cy="4752528"/>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Grp="1" noChangeAspect="1" noChangeArrowheads="1"/>
          </p:cNvPicPr>
          <p:nvPr>
            <p:ph sz="quarter" idx="1"/>
          </p:nvPr>
        </p:nvPicPr>
        <p:blipFill>
          <a:blip r:embed="rId2" cstate="print"/>
          <a:srcRect/>
          <a:stretch>
            <a:fillRect/>
          </a:stretch>
        </p:blipFill>
        <p:spPr bwMode="auto">
          <a:xfrm>
            <a:off x="470917" y="1628800"/>
            <a:ext cx="8277547" cy="4248472"/>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413792"/>
            <a:ext cx="7772400" cy="1143000"/>
          </a:xfrm>
        </p:spPr>
        <p:txBody>
          <a:bodyPr/>
          <a:lstStyle/>
          <a:p>
            <a:r>
              <a:rPr lang="tr-TR" b="1" dirty="0" smtClean="0">
                <a:solidFill>
                  <a:schemeClr val="tx1"/>
                </a:solidFill>
              </a:rPr>
              <a:t>Mesleki Yozlaşma</a:t>
            </a:r>
            <a:endParaRPr lang="tr-TR" b="1" dirty="0">
              <a:solidFill>
                <a:schemeClr val="tx1"/>
              </a:solidFill>
            </a:endParaRPr>
          </a:p>
        </p:txBody>
      </p:sp>
      <p:pic>
        <p:nvPicPr>
          <p:cNvPr id="102403" name="Picture 3"/>
          <p:cNvPicPr>
            <a:picLocks noGrp="1" noChangeAspect="1" noChangeArrowheads="1"/>
          </p:cNvPicPr>
          <p:nvPr>
            <p:ph sz="quarter" idx="1"/>
          </p:nvPr>
        </p:nvPicPr>
        <p:blipFill>
          <a:blip r:embed="rId2" cstate="print"/>
          <a:srcRect/>
          <a:stretch>
            <a:fillRect/>
          </a:stretch>
        </p:blipFill>
        <p:spPr bwMode="auto">
          <a:xfrm>
            <a:off x="370947" y="1844824"/>
            <a:ext cx="8377517" cy="4248472"/>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Grp="1" noChangeAspect="1" noChangeArrowheads="1"/>
          </p:cNvPicPr>
          <p:nvPr>
            <p:ph sz="quarter" idx="1"/>
          </p:nvPr>
        </p:nvPicPr>
        <p:blipFill>
          <a:blip r:embed="rId2" cstate="print"/>
          <a:srcRect/>
          <a:stretch>
            <a:fillRect/>
          </a:stretch>
        </p:blipFill>
        <p:spPr bwMode="auto">
          <a:xfrm>
            <a:off x="460599" y="1196752"/>
            <a:ext cx="8226201" cy="4968552"/>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11560" y="1124744"/>
            <a:ext cx="8075240" cy="5256584"/>
          </a:xfrm>
        </p:spPr>
        <p:txBody>
          <a:bodyPr>
            <a:normAutofit/>
          </a:bodyPr>
          <a:lstStyle/>
          <a:p>
            <a:pPr>
              <a:lnSpc>
                <a:spcPct val="90000"/>
              </a:lnSpc>
              <a:buNone/>
            </a:pPr>
            <a:r>
              <a:rPr lang="tr-TR" sz="2800" dirty="0" smtClean="0"/>
              <a:t>	Etik ve ahlak çoğu kez birbirlerinin yerine ve dönüşümlü olarak kullanılmakla birlikte genel olarak bu iki kavramın birbirinden farklı olduğu kabul edilmektedir. </a:t>
            </a:r>
          </a:p>
          <a:p>
            <a:pPr>
              <a:lnSpc>
                <a:spcPct val="90000"/>
              </a:lnSpc>
              <a:buNone/>
            </a:pPr>
            <a:endParaRPr lang="tr-TR" sz="1200" dirty="0" smtClean="0"/>
          </a:p>
          <a:p>
            <a:pPr>
              <a:lnSpc>
                <a:spcPct val="90000"/>
              </a:lnSpc>
              <a:buNone/>
            </a:pPr>
            <a:r>
              <a:rPr lang="tr-TR" sz="2800" dirty="0" smtClean="0"/>
              <a:t>	Etik, ahlak felsefesi olarak ta tanımlanmakta olup bu anlamda “insanların kurduğu bireysel ve toplumsal ilişkilerin temelini oluşturan değerleri, kuralları, doğru yanlış ya da iyi-kötü gibi ahlaksal açıdan araştıran bir felsefe disiplinidir.’’ </a:t>
            </a:r>
          </a:p>
          <a:p>
            <a:pPr>
              <a:lnSpc>
                <a:spcPct val="90000"/>
              </a:lnSpc>
              <a:buNone/>
            </a:pPr>
            <a:endParaRPr lang="tr-TR" sz="1200" dirty="0" smtClean="0"/>
          </a:p>
          <a:p>
            <a:pPr>
              <a:lnSpc>
                <a:spcPct val="90000"/>
              </a:lnSpc>
              <a:buNone/>
            </a:pPr>
            <a:r>
              <a:rPr lang="tr-TR" sz="2800" dirty="0" smtClean="0"/>
              <a:t>	Ahlak olgusal ve tarihsel olarak yaşanan bir şey olmasına karşılık etik, bu olgunun kendisine yönelik araştırmadır.</a:t>
            </a:r>
          </a:p>
          <a:p>
            <a:endParaRPr lang="tr-TR" dirty="0"/>
          </a:p>
        </p:txBody>
      </p:sp>
    </p:spTree>
  </p:cSld>
  <p:clrMapOvr>
    <a:masterClrMapping/>
  </p:clrMapOvr>
  <p:transition advClick="0">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773832"/>
            <a:ext cx="7772400" cy="1143000"/>
          </a:xfrm>
        </p:spPr>
        <p:txBody>
          <a:bodyPr>
            <a:normAutofit fontScale="90000"/>
          </a:bodyPr>
          <a:lstStyle/>
          <a:p>
            <a:pPr algn="ctr"/>
            <a:r>
              <a:rPr lang="tr-TR" b="1" dirty="0" smtClean="0">
                <a:solidFill>
                  <a:schemeClr val="tx1"/>
                </a:solidFill>
              </a:rPr>
              <a:t>İş Etiğinde Uygun Davranışların Sonuçları</a:t>
            </a:r>
            <a:endParaRPr lang="tr-TR" b="1" dirty="0">
              <a:solidFill>
                <a:schemeClr val="tx1"/>
              </a:solidFill>
            </a:endParaRPr>
          </a:p>
        </p:txBody>
      </p:sp>
      <p:pic>
        <p:nvPicPr>
          <p:cNvPr id="104450" name="Picture 2"/>
          <p:cNvPicPr>
            <a:picLocks noGrp="1" noChangeAspect="1" noChangeArrowheads="1"/>
          </p:cNvPicPr>
          <p:nvPr>
            <p:ph sz="quarter" idx="1"/>
          </p:nvPr>
        </p:nvPicPr>
        <p:blipFill>
          <a:blip r:embed="rId2" cstate="print"/>
          <a:srcRect/>
          <a:stretch>
            <a:fillRect/>
          </a:stretch>
        </p:blipFill>
        <p:spPr bwMode="auto">
          <a:xfrm>
            <a:off x="410354" y="2176990"/>
            <a:ext cx="8338110" cy="3988314"/>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88640"/>
            <a:ext cx="7772400" cy="1143000"/>
          </a:xfrm>
        </p:spPr>
        <p:txBody>
          <a:bodyPr>
            <a:normAutofit fontScale="90000"/>
          </a:bodyPr>
          <a:lstStyle/>
          <a:p>
            <a:r>
              <a:rPr lang="tr-TR" b="1" dirty="0" smtClean="0">
                <a:solidFill>
                  <a:schemeClr val="tx1"/>
                </a:solidFill>
              </a:rPr>
              <a:t>3. İŞYERİNDE ETİK ORTAM SAĞLAMAK</a:t>
            </a:r>
            <a:endParaRPr lang="tr-TR" b="1" dirty="0">
              <a:solidFill>
                <a:schemeClr val="tx1"/>
              </a:solidFill>
            </a:endParaRPr>
          </a:p>
        </p:txBody>
      </p:sp>
      <p:pic>
        <p:nvPicPr>
          <p:cNvPr id="105474" name="Picture 2"/>
          <p:cNvPicPr>
            <a:picLocks noGrp="1" noChangeAspect="1" noChangeArrowheads="1"/>
          </p:cNvPicPr>
          <p:nvPr>
            <p:ph sz="quarter" idx="1"/>
          </p:nvPr>
        </p:nvPicPr>
        <p:blipFill>
          <a:blip r:embed="rId2" cstate="print"/>
          <a:srcRect/>
          <a:stretch>
            <a:fillRect/>
          </a:stretch>
        </p:blipFill>
        <p:spPr bwMode="auto">
          <a:xfrm>
            <a:off x="539552" y="1447800"/>
            <a:ext cx="8034999" cy="4867050"/>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845840"/>
            <a:ext cx="7772400" cy="1143000"/>
          </a:xfrm>
        </p:spPr>
        <p:txBody>
          <a:bodyPr/>
          <a:lstStyle/>
          <a:p>
            <a:r>
              <a:rPr lang="tr-TR" b="1" dirty="0" smtClean="0">
                <a:solidFill>
                  <a:schemeClr val="tx1"/>
                </a:solidFill>
              </a:rPr>
              <a:t>Çalışanların Etik Profilleri</a:t>
            </a:r>
            <a:endParaRPr lang="tr-TR" b="1" dirty="0">
              <a:solidFill>
                <a:schemeClr val="tx1"/>
              </a:solidFill>
            </a:endParaRPr>
          </a:p>
        </p:txBody>
      </p:sp>
      <p:pic>
        <p:nvPicPr>
          <p:cNvPr id="106498" name="Picture 2"/>
          <p:cNvPicPr>
            <a:picLocks noGrp="1" noChangeAspect="1" noChangeArrowheads="1"/>
          </p:cNvPicPr>
          <p:nvPr>
            <p:ph sz="quarter" idx="1"/>
          </p:nvPr>
        </p:nvPicPr>
        <p:blipFill>
          <a:blip r:embed="rId2" cstate="print"/>
          <a:srcRect/>
          <a:stretch>
            <a:fillRect/>
          </a:stretch>
        </p:blipFill>
        <p:spPr bwMode="auto">
          <a:xfrm>
            <a:off x="434106" y="2348880"/>
            <a:ext cx="8314358" cy="3600400"/>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2" y="1133872"/>
            <a:ext cx="7772400" cy="1143000"/>
          </a:xfrm>
        </p:spPr>
        <p:txBody>
          <a:bodyPr/>
          <a:lstStyle/>
          <a:p>
            <a:r>
              <a:rPr lang="tr-TR" b="1" dirty="0" smtClean="0">
                <a:solidFill>
                  <a:schemeClr val="tx1"/>
                </a:solidFill>
              </a:rPr>
              <a:t>Etik Liderlik</a:t>
            </a:r>
            <a:endParaRPr lang="tr-TR" b="1" dirty="0">
              <a:solidFill>
                <a:schemeClr val="tx1"/>
              </a:solidFill>
            </a:endParaRPr>
          </a:p>
        </p:txBody>
      </p:sp>
      <p:pic>
        <p:nvPicPr>
          <p:cNvPr id="107522" name="Picture 2"/>
          <p:cNvPicPr>
            <a:picLocks noGrp="1" noChangeAspect="1" noChangeArrowheads="1"/>
          </p:cNvPicPr>
          <p:nvPr>
            <p:ph sz="quarter" idx="1"/>
          </p:nvPr>
        </p:nvPicPr>
        <p:blipFill>
          <a:blip r:embed="rId2" cstate="print"/>
          <a:srcRect/>
          <a:stretch>
            <a:fillRect/>
          </a:stretch>
        </p:blipFill>
        <p:spPr bwMode="auto">
          <a:xfrm>
            <a:off x="395536" y="2690516"/>
            <a:ext cx="8368358" cy="3114748"/>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sz="quarter" idx="1"/>
          </p:nvPr>
        </p:nvPicPr>
        <p:blipFill>
          <a:blip r:embed="rId2" cstate="print"/>
          <a:srcRect/>
          <a:stretch>
            <a:fillRect/>
          </a:stretch>
        </p:blipFill>
        <p:spPr bwMode="auto">
          <a:xfrm>
            <a:off x="645207" y="1988840"/>
            <a:ext cx="8031249" cy="3744416"/>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629816"/>
            <a:ext cx="7772400" cy="1143000"/>
          </a:xfrm>
        </p:spPr>
        <p:txBody>
          <a:bodyPr/>
          <a:lstStyle/>
          <a:p>
            <a:r>
              <a:rPr lang="tr-TR" b="1" dirty="0" smtClean="0">
                <a:solidFill>
                  <a:schemeClr val="tx1"/>
                </a:solidFill>
              </a:rPr>
              <a:t>Yönetici ve Liderin Özellikleri</a:t>
            </a:r>
            <a:endParaRPr lang="tr-TR" b="1" dirty="0">
              <a:solidFill>
                <a:schemeClr val="tx1"/>
              </a:solidFill>
            </a:endParaRPr>
          </a:p>
        </p:txBody>
      </p:sp>
      <p:pic>
        <p:nvPicPr>
          <p:cNvPr id="108546" name="Picture 2"/>
          <p:cNvPicPr>
            <a:picLocks noGrp="1" noChangeAspect="1" noChangeArrowheads="1"/>
          </p:cNvPicPr>
          <p:nvPr>
            <p:ph sz="quarter" idx="1"/>
          </p:nvPr>
        </p:nvPicPr>
        <p:blipFill>
          <a:blip r:embed="rId2" cstate="print"/>
          <a:srcRect/>
          <a:stretch>
            <a:fillRect/>
          </a:stretch>
        </p:blipFill>
        <p:spPr bwMode="auto">
          <a:xfrm>
            <a:off x="383430" y="1988840"/>
            <a:ext cx="8303370" cy="4032448"/>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Grp="1" noChangeAspect="1" noChangeArrowheads="1"/>
          </p:cNvPicPr>
          <p:nvPr>
            <p:ph sz="quarter" idx="1"/>
          </p:nvPr>
        </p:nvPicPr>
        <p:blipFill>
          <a:blip r:embed="rId2" cstate="print"/>
          <a:srcRect/>
          <a:stretch>
            <a:fillRect/>
          </a:stretch>
        </p:blipFill>
        <p:spPr bwMode="auto">
          <a:xfrm>
            <a:off x="683568" y="1772816"/>
            <a:ext cx="8064896" cy="4248471"/>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Grp="1" noChangeAspect="1" noChangeArrowheads="1"/>
          </p:cNvPicPr>
          <p:nvPr>
            <p:ph sz="quarter" idx="1"/>
          </p:nvPr>
        </p:nvPicPr>
        <p:blipFill>
          <a:blip r:embed="rId2" cstate="print"/>
          <a:srcRect/>
          <a:stretch>
            <a:fillRect/>
          </a:stretch>
        </p:blipFill>
        <p:spPr bwMode="auto">
          <a:xfrm>
            <a:off x="536849" y="1268760"/>
            <a:ext cx="8149951" cy="4968551"/>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Grp="1" noChangeAspect="1" noChangeArrowheads="1"/>
          </p:cNvPicPr>
          <p:nvPr>
            <p:ph sz="quarter" idx="1"/>
          </p:nvPr>
        </p:nvPicPr>
        <p:blipFill>
          <a:blip r:embed="rId2" cstate="print"/>
          <a:srcRect/>
          <a:stretch>
            <a:fillRect/>
          </a:stretch>
        </p:blipFill>
        <p:spPr bwMode="auto">
          <a:xfrm>
            <a:off x="446882" y="1556792"/>
            <a:ext cx="8239918" cy="4752528"/>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917848"/>
            <a:ext cx="7772400" cy="1143000"/>
          </a:xfrm>
        </p:spPr>
        <p:txBody>
          <a:bodyPr>
            <a:normAutofit fontScale="90000"/>
          </a:bodyPr>
          <a:lstStyle/>
          <a:p>
            <a:pPr algn="ctr"/>
            <a:r>
              <a:rPr lang="tr-TR" b="1" dirty="0" smtClean="0">
                <a:solidFill>
                  <a:schemeClr val="tx1"/>
                </a:solidFill>
              </a:rPr>
              <a:t>Etik Değerlere Uygun Davranışların Sonuçları</a:t>
            </a:r>
            <a:endParaRPr lang="tr-TR" b="1" dirty="0">
              <a:solidFill>
                <a:schemeClr val="tx1"/>
              </a:solidFill>
            </a:endParaRPr>
          </a:p>
        </p:txBody>
      </p:sp>
      <p:pic>
        <p:nvPicPr>
          <p:cNvPr id="68610" name="Picture 2"/>
          <p:cNvPicPr>
            <a:picLocks noChangeAspect="1" noChangeArrowheads="1"/>
          </p:cNvPicPr>
          <p:nvPr/>
        </p:nvPicPr>
        <p:blipFill>
          <a:blip r:embed="rId2" cstate="print"/>
          <a:srcRect/>
          <a:stretch>
            <a:fillRect/>
          </a:stretch>
        </p:blipFill>
        <p:spPr bwMode="auto">
          <a:xfrm>
            <a:off x="467544" y="2420888"/>
            <a:ext cx="8208912" cy="3600400"/>
          </a:xfrm>
          <a:prstGeom prst="rect">
            <a:avLst/>
          </a:prstGeom>
          <a:noFill/>
          <a:ln w="9525" cap="flat" cmpd="sng">
            <a:noFill/>
            <a:prstDash val="solid"/>
            <a:miter lim="800000"/>
            <a:headEnd/>
            <a:tailEnd/>
          </a:ln>
        </p:spPr>
      </p:pic>
    </p:spTree>
  </p:cSld>
  <p:clrMapOvr>
    <a:masterClrMapping/>
  </p:clrMapOvr>
  <p:transition advClick="0">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629816"/>
            <a:ext cx="7772400" cy="1143000"/>
          </a:xfrm>
        </p:spPr>
        <p:txBody>
          <a:bodyPr/>
          <a:lstStyle/>
          <a:p>
            <a:r>
              <a:rPr lang="tr-TR" b="1" dirty="0" smtClean="0">
                <a:solidFill>
                  <a:schemeClr val="tx1"/>
                </a:solidFill>
              </a:rPr>
              <a:t>ETİK SİSTEMLER</a:t>
            </a:r>
            <a:endParaRPr lang="tr-TR" b="1" dirty="0">
              <a:solidFill>
                <a:schemeClr val="tx1"/>
              </a:solidFill>
            </a:endParaRPr>
          </a:p>
        </p:txBody>
      </p:sp>
      <p:pic>
        <p:nvPicPr>
          <p:cNvPr id="67586" name="Picture 2"/>
          <p:cNvPicPr>
            <a:picLocks noGrp="1" noChangeAspect="1" noChangeArrowheads="1"/>
          </p:cNvPicPr>
          <p:nvPr>
            <p:ph sz="quarter" idx="1"/>
          </p:nvPr>
        </p:nvPicPr>
        <p:blipFill>
          <a:blip r:embed="rId2" cstate="print"/>
          <a:stretch>
            <a:fillRect/>
          </a:stretch>
        </p:blipFill>
        <p:spPr bwMode="auto">
          <a:xfrm>
            <a:off x="914400" y="2212766"/>
            <a:ext cx="7772400" cy="3520489"/>
          </a:xfrm>
          <a:prstGeom prst="rect">
            <a:avLst/>
          </a:prstGeom>
          <a:noFill/>
          <a:ln w="9525" cap="flat" cmpd="sng">
            <a:noFill/>
            <a:prstDash val="solid"/>
            <a:miter lim="800000"/>
            <a:headEnd/>
            <a:tailEnd/>
          </a:ln>
        </p:spPr>
      </p:pic>
    </p:spTree>
  </p:cSld>
  <p:clrMapOvr>
    <a:masterClrMapping/>
  </p:clrMapOvr>
  <p:transition advClick="0">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899592" y="1205880"/>
            <a:ext cx="7772400" cy="1143000"/>
          </a:xfrm>
        </p:spPr>
        <p:txBody>
          <a:bodyPr/>
          <a:lstStyle/>
          <a:p>
            <a:r>
              <a:rPr lang="tr-TR" b="1" dirty="0">
                <a:solidFill>
                  <a:schemeClr val="tx1"/>
                </a:solidFill>
              </a:rPr>
              <a:t>Kurumsal Etik İklimi İçin;</a:t>
            </a:r>
          </a:p>
        </p:txBody>
      </p:sp>
      <p:sp>
        <p:nvSpPr>
          <p:cNvPr id="61443" name="Rectangle 3"/>
          <p:cNvSpPr>
            <a:spLocks noGrp="1" noChangeArrowheads="1"/>
          </p:cNvSpPr>
          <p:nvPr>
            <p:ph sz="quarter" idx="1"/>
          </p:nvPr>
        </p:nvSpPr>
        <p:spPr>
          <a:xfrm>
            <a:off x="755576" y="2636912"/>
            <a:ext cx="7931224" cy="3382888"/>
          </a:xfrm>
        </p:spPr>
        <p:txBody>
          <a:bodyPr/>
          <a:lstStyle/>
          <a:p>
            <a:pPr>
              <a:lnSpc>
                <a:spcPct val="90000"/>
              </a:lnSpc>
            </a:pPr>
            <a:r>
              <a:rPr lang="tr-TR" dirty="0"/>
              <a:t>Etik ilkeleri herkesin bir numaralı sorunu haline getirin.</a:t>
            </a:r>
          </a:p>
          <a:p>
            <a:pPr>
              <a:lnSpc>
                <a:spcPct val="90000"/>
              </a:lnSpc>
            </a:pPr>
            <a:r>
              <a:rPr lang="tr-TR" dirty="0"/>
              <a:t>Herkesi bu konuda sıkı çalışmaya özendirin.</a:t>
            </a:r>
          </a:p>
          <a:p>
            <a:pPr>
              <a:lnSpc>
                <a:spcPct val="90000"/>
              </a:lnSpc>
            </a:pPr>
            <a:r>
              <a:rPr lang="tr-TR" dirty="0"/>
              <a:t>Bu ilkelere aktif bir ilgi duymayı özendirin.</a:t>
            </a:r>
          </a:p>
          <a:p>
            <a:pPr>
              <a:lnSpc>
                <a:spcPct val="90000"/>
              </a:lnSpc>
            </a:pPr>
            <a:r>
              <a:rPr lang="tr-TR" dirty="0"/>
              <a:t>Etik davranış sergileme ile performans arasındaki ilişkiye dikkat edin.</a:t>
            </a:r>
          </a:p>
          <a:p>
            <a:pPr>
              <a:lnSpc>
                <a:spcPct val="90000"/>
              </a:lnSpc>
            </a:pPr>
            <a:r>
              <a:rPr lang="tr-TR" dirty="0"/>
              <a:t>Davranış ve eylemlerinizle örnek olun.</a:t>
            </a:r>
          </a:p>
          <a:p>
            <a:pPr>
              <a:lnSpc>
                <a:spcPct val="90000"/>
              </a:lnSpc>
            </a:pPr>
            <a:r>
              <a:rPr lang="tr-TR" dirty="0"/>
              <a:t>Açık bir iletişim tarzı sergileyin.</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1442"/>
                                        </p:tgtEl>
                                        <p:attrNameLst>
                                          <p:attrName>style.visibility</p:attrName>
                                        </p:attrNameLst>
                                      </p:cBhvr>
                                      <p:to>
                                        <p:strVal val="visible"/>
                                      </p:to>
                                    </p:set>
                                    <p:anim to="" calcmode="lin" valueType="num">
                                      <p:cBhvr>
                                        <p:cTn id="7" dur="1" fill="hold"/>
                                        <p:tgtEl>
                                          <p:spTgt spid="6144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1443">
                                            <p:txEl>
                                              <p:pRg st="0" end="0"/>
                                            </p:txEl>
                                          </p:spTgt>
                                        </p:tgtEl>
                                        <p:attrNameLst>
                                          <p:attrName>style.visibility</p:attrName>
                                        </p:attrNameLst>
                                      </p:cBhvr>
                                      <p:to>
                                        <p:strVal val="visible"/>
                                      </p:to>
                                    </p:set>
                                    <p:anim to="" calcmode="lin" valueType="num">
                                      <p:cBhvr>
                                        <p:cTn id="12" dur="1" fill="hold"/>
                                        <p:tgtEl>
                                          <p:spTgt spid="6144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61443">
                                            <p:txEl>
                                              <p:pRg st="1" end="1"/>
                                            </p:txEl>
                                          </p:spTgt>
                                        </p:tgtEl>
                                        <p:attrNameLst>
                                          <p:attrName>style.visibility</p:attrName>
                                        </p:attrNameLst>
                                      </p:cBhvr>
                                      <p:to>
                                        <p:strVal val="visible"/>
                                      </p:to>
                                    </p:set>
                                    <p:anim to="" calcmode="lin" valueType="num">
                                      <p:cBhvr>
                                        <p:cTn id="17" dur="1" fill="hold"/>
                                        <p:tgtEl>
                                          <p:spTgt spid="6144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61443">
                                            <p:txEl>
                                              <p:pRg st="2" end="2"/>
                                            </p:txEl>
                                          </p:spTgt>
                                        </p:tgtEl>
                                        <p:attrNameLst>
                                          <p:attrName>style.visibility</p:attrName>
                                        </p:attrNameLst>
                                      </p:cBhvr>
                                      <p:to>
                                        <p:strVal val="visible"/>
                                      </p:to>
                                    </p:set>
                                    <p:anim to="" calcmode="lin" valueType="num">
                                      <p:cBhvr>
                                        <p:cTn id="22" dur="1" fill="hold"/>
                                        <p:tgtEl>
                                          <p:spTgt spid="6144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61443">
                                            <p:txEl>
                                              <p:pRg st="3" end="3"/>
                                            </p:txEl>
                                          </p:spTgt>
                                        </p:tgtEl>
                                        <p:attrNameLst>
                                          <p:attrName>style.visibility</p:attrName>
                                        </p:attrNameLst>
                                      </p:cBhvr>
                                      <p:to>
                                        <p:strVal val="visible"/>
                                      </p:to>
                                    </p:set>
                                    <p:anim to="" calcmode="lin" valueType="num">
                                      <p:cBhvr>
                                        <p:cTn id="27" dur="1" fill="hold"/>
                                        <p:tgtEl>
                                          <p:spTgt spid="6144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61443">
                                            <p:txEl>
                                              <p:pRg st="4" end="4"/>
                                            </p:txEl>
                                          </p:spTgt>
                                        </p:tgtEl>
                                        <p:attrNameLst>
                                          <p:attrName>style.visibility</p:attrName>
                                        </p:attrNameLst>
                                      </p:cBhvr>
                                      <p:to>
                                        <p:strVal val="visible"/>
                                      </p:to>
                                    </p:set>
                                    <p:anim to="" calcmode="lin" valueType="num">
                                      <p:cBhvr>
                                        <p:cTn id="32" dur="1" fill="hold"/>
                                        <p:tgtEl>
                                          <p:spTgt spid="61443">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61443">
                                            <p:txEl>
                                              <p:pRg st="5" end="5"/>
                                            </p:txEl>
                                          </p:spTgt>
                                        </p:tgtEl>
                                        <p:attrNameLst>
                                          <p:attrName>style.visibility</p:attrName>
                                        </p:attrNameLst>
                                      </p:cBhvr>
                                      <p:to>
                                        <p:strVal val="visible"/>
                                      </p:to>
                                    </p:set>
                                    <p:anim to="" calcmode="lin" valueType="num">
                                      <p:cBhvr>
                                        <p:cTn id="37" dur="1" fill="hold"/>
                                        <p:tgtEl>
                                          <p:spTgt spid="6144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utoUpdateAnimBg="0"/>
      <p:bldP spid="6144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6024" y="53752"/>
            <a:ext cx="7772400" cy="1143000"/>
          </a:xfrm>
        </p:spPr>
        <p:txBody>
          <a:bodyPr/>
          <a:lstStyle/>
          <a:p>
            <a:r>
              <a:rPr lang="tr-TR" b="1" dirty="0">
                <a:solidFill>
                  <a:schemeClr val="tx1"/>
                </a:solidFill>
              </a:rPr>
              <a:t>ETİK SORGULAMA</a:t>
            </a:r>
          </a:p>
        </p:txBody>
      </p:sp>
      <p:sp>
        <p:nvSpPr>
          <p:cNvPr id="32771" name="Rectangle 3"/>
          <p:cNvSpPr>
            <a:spLocks noGrp="1" noChangeArrowheads="1"/>
          </p:cNvSpPr>
          <p:nvPr>
            <p:ph sz="quarter" idx="1"/>
          </p:nvPr>
        </p:nvSpPr>
        <p:spPr>
          <a:xfrm>
            <a:off x="179512" y="1432520"/>
            <a:ext cx="4468688" cy="4876800"/>
          </a:xfrm>
        </p:spPr>
        <p:txBody>
          <a:bodyPr>
            <a:normAutofit/>
          </a:bodyPr>
          <a:lstStyle/>
          <a:p>
            <a:pPr marL="533400" indent="-533400">
              <a:buFontTx/>
              <a:buAutoNum type="arabicPeriod"/>
            </a:pPr>
            <a:r>
              <a:rPr lang="tr-TR" sz="2600" dirty="0"/>
              <a:t>İkilemi tanımla ve açıklığa kavuştur.</a:t>
            </a:r>
          </a:p>
          <a:p>
            <a:pPr marL="533400" indent="-533400">
              <a:buFontTx/>
              <a:buAutoNum type="arabicPeriod"/>
            </a:pPr>
            <a:r>
              <a:rPr lang="tr-TR" sz="2600" dirty="0"/>
              <a:t>Tüm olası gerçekleri öğrenmeye çalış.</a:t>
            </a:r>
          </a:p>
          <a:p>
            <a:pPr marL="533400" indent="-533400">
              <a:buFontTx/>
              <a:buAutoNum type="arabicPeriod"/>
            </a:pPr>
            <a:r>
              <a:rPr lang="tr-TR" sz="2600" dirty="0"/>
              <a:t>Bütün tercihleri - seçenekleri sırala.</a:t>
            </a:r>
          </a:p>
          <a:p>
            <a:pPr marL="533400" indent="-533400">
              <a:buFontTx/>
              <a:buAutoNum type="arabicPeriod"/>
            </a:pPr>
            <a:r>
              <a:rPr lang="tr-TR" sz="2600" dirty="0"/>
              <a:t>Her tercihi şunları sorarak test et:</a:t>
            </a:r>
          </a:p>
          <a:p>
            <a:pPr marL="533400" indent="-533400"/>
            <a:r>
              <a:rPr lang="tr-TR" sz="2400" b="1" dirty="0"/>
              <a:t>Doğru mu?</a:t>
            </a:r>
          </a:p>
          <a:p>
            <a:pPr marL="533400" indent="-533400"/>
            <a:r>
              <a:rPr lang="tr-TR" sz="2400" b="1" dirty="0"/>
              <a:t>Yasal mı?</a:t>
            </a:r>
          </a:p>
          <a:p>
            <a:pPr marL="533400" indent="-533400"/>
            <a:r>
              <a:rPr lang="tr-TR" sz="2400" b="1" dirty="0"/>
              <a:t>Yararlı mı?</a:t>
            </a:r>
          </a:p>
        </p:txBody>
      </p:sp>
      <p:sp>
        <p:nvSpPr>
          <p:cNvPr id="32772" name="Rectangle 4"/>
          <p:cNvSpPr>
            <a:spLocks noGrp="1" noChangeArrowheads="1"/>
          </p:cNvSpPr>
          <p:nvPr>
            <p:ph sz="quarter" idx="2"/>
          </p:nvPr>
        </p:nvSpPr>
        <p:spPr>
          <a:xfrm>
            <a:off x="4684712" y="1287016"/>
            <a:ext cx="4495800" cy="5454352"/>
          </a:xfrm>
        </p:spPr>
        <p:txBody>
          <a:bodyPr>
            <a:normAutofit/>
          </a:bodyPr>
          <a:lstStyle/>
          <a:p>
            <a:pPr>
              <a:buFontTx/>
              <a:buNone/>
            </a:pPr>
            <a:r>
              <a:rPr lang="tr-TR" sz="2600" dirty="0"/>
              <a:t>5. Kararını ver, ancak hala emin değilsen şunları yap;</a:t>
            </a:r>
          </a:p>
          <a:p>
            <a:r>
              <a:rPr lang="tr-TR" sz="2000" b="1" dirty="0"/>
              <a:t>Eğer yanlış olduğunu biliyorsan yapma.</a:t>
            </a:r>
          </a:p>
          <a:p>
            <a:r>
              <a:rPr lang="tr-TR" sz="2000" b="1" dirty="0"/>
              <a:t>Emin değilsen, sor.</a:t>
            </a:r>
          </a:p>
          <a:p>
            <a:r>
              <a:rPr lang="tr-TR" sz="2000" b="1" dirty="0"/>
              <a:t>Bir yanıt alıncaya kadar sormaya devam et.</a:t>
            </a:r>
          </a:p>
          <a:p>
            <a:pPr>
              <a:buFontTx/>
              <a:buNone/>
            </a:pPr>
            <a:r>
              <a:rPr lang="tr-TR" sz="2600" dirty="0"/>
              <a:t>6. İki soru daha sorarak kararını yeniden gözden geçir.</a:t>
            </a:r>
          </a:p>
          <a:p>
            <a:r>
              <a:rPr lang="tr-TR" sz="2000" b="1" dirty="0"/>
              <a:t>Vereceğim karar basında yayınlanmış olsaydı, kendimi nasıl hissederdim?</a:t>
            </a:r>
          </a:p>
          <a:p>
            <a:r>
              <a:rPr lang="tr-TR" sz="2000" b="1" dirty="0"/>
              <a:t>Ailem bunu öğrenseydi kendimi nasıl hissederdim?</a:t>
            </a:r>
          </a:p>
          <a:p>
            <a:pPr>
              <a:buFontTx/>
              <a:buNone/>
            </a:pPr>
            <a:r>
              <a:rPr lang="tr-TR" sz="2600" dirty="0"/>
              <a:t>7. Eyleme geç.</a:t>
            </a:r>
          </a:p>
          <a:p>
            <a:endParaRPr lang="tr-TR" sz="2600" dirty="0"/>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2772">
                                            <p:txEl>
                                              <p:pRg st="7" end="7"/>
                                            </p:txEl>
                                          </p:spTgt>
                                        </p:tgtEl>
                                        <p:attrNameLst>
                                          <p:attrName>style.visibility</p:attrName>
                                        </p:attrNameLst>
                                      </p:cBhvr>
                                      <p:to>
                                        <p:strVal val="visible"/>
                                      </p:to>
                                    </p:set>
                                    <p:anim to="" calcmode="lin" valueType="num">
                                      <p:cBhvr>
                                        <p:cTn id="7" dur="1" fill="hold"/>
                                        <p:tgtEl>
                                          <p:spTgt spid="32772">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uiExpand="1"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27584" y="629816"/>
            <a:ext cx="7772400" cy="1143000"/>
          </a:xfrm>
        </p:spPr>
        <p:txBody>
          <a:bodyPr/>
          <a:lstStyle/>
          <a:p>
            <a:r>
              <a:rPr lang="tr-TR" b="1" dirty="0">
                <a:solidFill>
                  <a:schemeClr val="tx1"/>
                </a:solidFill>
              </a:rPr>
              <a:t>TOPLUMSAL YOZLAŞMA</a:t>
            </a:r>
          </a:p>
        </p:txBody>
      </p:sp>
      <p:sp>
        <p:nvSpPr>
          <p:cNvPr id="34819" name="Rectangle 3"/>
          <p:cNvSpPr>
            <a:spLocks noGrp="1" noChangeArrowheads="1"/>
          </p:cNvSpPr>
          <p:nvPr>
            <p:ph sz="quarter" idx="1"/>
          </p:nvPr>
        </p:nvSpPr>
        <p:spPr>
          <a:xfrm>
            <a:off x="611560" y="1953344"/>
            <a:ext cx="7772400" cy="4572000"/>
          </a:xfrm>
        </p:spPr>
        <p:txBody>
          <a:bodyPr>
            <a:normAutofit/>
          </a:bodyPr>
          <a:lstStyle/>
          <a:p>
            <a:r>
              <a:rPr lang="tr-TR" sz="3600" dirty="0" smtClean="0"/>
              <a:t>Kamu yapısından </a:t>
            </a:r>
            <a:r>
              <a:rPr lang="tr-TR" sz="3600" dirty="0"/>
              <a:t>kaynaklanan nedenler</a:t>
            </a:r>
          </a:p>
          <a:p>
            <a:r>
              <a:rPr lang="tr-TR" sz="3600" dirty="0"/>
              <a:t>Siyasal yapıdan kaynaklanan nedenler</a:t>
            </a:r>
          </a:p>
          <a:p>
            <a:r>
              <a:rPr lang="tr-TR" sz="3600" dirty="0"/>
              <a:t>Ekonomik yapıdan kaynaklanan nedenler</a:t>
            </a:r>
          </a:p>
          <a:p>
            <a:r>
              <a:rPr lang="tr-TR" sz="3600" dirty="0"/>
              <a:t>Bürokratik yapıdan kaynaklanan nedenler</a:t>
            </a:r>
          </a:p>
          <a:p>
            <a:r>
              <a:rPr lang="tr-TR" sz="3600" dirty="0"/>
              <a:t>Tarihsel nedenler</a:t>
            </a:r>
          </a:p>
          <a:p>
            <a:r>
              <a:rPr lang="tr-TR" sz="3600" dirty="0"/>
              <a:t>Toplumsal yapıdan kaynaklanan nedenler</a:t>
            </a:r>
          </a:p>
        </p:txBody>
      </p:sp>
    </p:spTree>
  </p:cSld>
  <p:clrMapOvr>
    <a:masterClrMapping/>
  </p:clrMapOvr>
  <p:transition advClick="0">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Grp="1" noChangeAspect="1" noChangeArrowheads="1"/>
          </p:cNvPicPr>
          <p:nvPr>
            <p:ph sz="quarter" idx="1"/>
          </p:nvPr>
        </p:nvPicPr>
        <p:blipFill>
          <a:blip r:embed="rId2" cstate="print"/>
          <a:srcRect/>
          <a:stretch>
            <a:fillRect/>
          </a:stretch>
        </p:blipFill>
        <p:spPr bwMode="auto">
          <a:xfrm>
            <a:off x="533110" y="1196752"/>
            <a:ext cx="8071338" cy="2160240"/>
          </a:xfrm>
          <a:prstGeom prst="rect">
            <a:avLst/>
          </a:prstGeom>
          <a:noFill/>
          <a:ln w="9525" cap="flat" cmpd="sng">
            <a:noFill/>
            <a:prstDash val="solid"/>
            <a:miter lim="800000"/>
            <a:headEnd/>
            <a:tailEnd/>
          </a:ln>
        </p:spPr>
      </p:pic>
      <p:pic>
        <p:nvPicPr>
          <p:cNvPr id="70659" name="Picture 3"/>
          <p:cNvPicPr>
            <a:picLocks noChangeAspect="1" noChangeArrowheads="1"/>
          </p:cNvPicPr>
          <p:nvPr/>
        </p:nvPicPr>
        <p:blipFill>
          <a:blip r:embed="rId3" cstate="print"/>
          <a:srcRect/>
          <a:stretch>
            <a:fillRect/>
          </a:stretch>
        </p:blipFill>
        <p:spPr bwMode="auto">
          <a:xfrm>
            <a:off x="539551" y="3645964"/>
            <a:ext cx="8136905" cy="2447332"/>
          </a:xfrm>
          <a:prstGeom prst="rect">
            <a:avLst/>
          </a:prstGeom>
          <a:noFill/>
          <a:ln w="9525" cap="flat" cmpd="sng">
            <a:noFill/>
            <a:prstDash val="solid"/>
            <a:miter lim="800000"/>
            <a:headEnd/>
            <a:tailEnd/>
          </a:ln>
        </p:spPr>
      </p:pic>
    </p:spTree>
  </p:cSld>
  <p:clrMapOvr>
    <a:masterClrMapping/>
  </p:clrMapOvr>
  <p:transition advClick="0">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Grp="1" noChangeAspect="1" noChangeArrowheads="1"/>
          </p:cNvPicPr>
          <p:nvPr>
            <p:ph sz="quarter" idx="1"/>
          </p:nvPr>
        </p:nvPicPr>
        <p:blipFill>
          <a:blip r:embed="rId2" cstate="print"/>
          <a:srcRect/>
          <a:stretch>
            <a:fillRect/>
          </a:stretch>
        </p:blipFill>
        <p:spPr bwMode="auto">
          <a:xfrm>
            <a:off x="539552" y="1268760"/>
            <a:ext cx="8117351" cy="4896544"/>
          </a:xfrm>
          <a:prstGeom prst="rect">
            <a:avLst/>
          </a:prstGeom>
          <a:noFill/>
          <a:ln w="9525" cap="flat" cmpd="sng">
            <a:noFill/>
            <a:prstDash val="solid"/>
            <a:miter lim="800000"/>
            <a:headEnd/>
            <a:tailEnd/>
          </a:ln>
        </p:spPr>
      </p:pic>
    </p:spTree>
  </p:cSld>
  <p:clrMapOvr>
    <a:masterClrMapping/>
  </p:clrMapOvr>
  <p:transition advClick="0">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449</TotalTime>
  <Words>315</Words>
  <Application>Microsoft Office PowerPoint</Application>
  <PresentationFormat>Ekran Gösterisi (4:3)</PresentationFormat>
  <Paragraphs>62</Paragraphs>
  <Slides>50</Slides>
  <Notes>0</Notes>
  <HiddenSlides>0</HiddenSlides>
  <MMClips>0</MMClips>
  <ScaleCrop>false</ScaleCrop>
  <HeadingPairs>
    <vt:vector size="4" baseType="variant">
      <vt:variant>
        <vt:lpstr>Tema</vt:lpstr>
      </vt:variant>
      <vt:variant>
        <vt:i4>1</vt:i4>
      </vt:variant>
      <vt:variant>
        <vt:lpstr>Slayt Başlıkları</vt:lpstr>
      </vt:variant>
      <vt:variant>
        <vt:i4>50</vt:i4>
      </vt:variant>
    </vt:vector>
  </HeadingPairs>
  <TitlesOfParts>
    <vt:vector size="51" baseType="lpstr">
      <vt:lpstr>Hisse Senedi</vt:lpstr>
      <vt:lpstr>MESLEKİ ETİK</vt:lpstr>
      <vt:lpstr>1. “ETİK” KAVRAMI</vt:lpstr>
      <vt:lpstr>PowerPoint Sunusu</vt:lpstr>
      <vt:lpstr>PowerPoint Sunusu</vt:lpstr>
      <vt:lpstr>ETİK SİSTEMLER</vt:lpstr>
      <vt:lpstr>ETİK SORGULAMA</vt:lpstr>
      <vt:lpstr>TOPLUMSAL YOZLAŞMA</vt:lpstr>
      <vt:lpstr>PowerPoint Sunusu</vt:lpstr>
      <vt:lpstr>PowerPoint Sunusu</vt:lpstr>
      <vt:lpstr>PowerPoint Sunusu</vt:lpstr>
      <vt:lpstr>PowerPoint Sunusu</vt:lpstr>
      <vt:lpstr>PowerPoint Sunusu</vt:lpstr>
      <vt:lpstr>2. “MESLEKİ ETİK” KAVRAMI</vt:lpstr>
      <vt:lpstr>Meslek-Ahlak İlişkisi</vt:lpstr>
      <vt:lpstr>Mesleki Etik ilkeler</vt:lpstr>
      <vt:lpstr>PowerPoint Sunusu</vt:lpstr>
      <vt:lpstr>PowerPoint Sunusu</vt:lpstr>
      <vt:lpstr>İş Hayatında Etik ve Etik Dışı Konular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Etik Dışı Davranışlar</vt:lpstr>
      <vt:lpstr>PowerPoint Sunusu</vt:lpstr>
      <vt:lpstr>Yönetimde Etik Dışı Davranışlar</vt:lpstr>
      <vt:lpstr>PowerPoint Sunusu</vt:lpstr>
      <vt:lpstr>PowerPoint Sunusu</vt:lpstr>
      <vt:lpstr>PowerPoint Sunusu</vt:lpstr>
      <vt:lpstr>PowerPoint Sunusu</vt:lpstr>
      <vt:lpstr>PowerPoint Sunusu</vt:lpstr>
      <vt:lpstr>PowerPoint Sunusu</vt:lpstr>
      <vt:lpstr>Mesleki Yozlaşma</vt:lpstr>
      <vt:lpstr>PowerPoint Sunusu</vt:lpstr>
      <vt:lpstr>İş Etiğinde Uygun Davranışların Sonuçları</vt:lpstr>
      <vt:lpstr>3. İŞYERİNDE ETİK ORTAM SAĞLAMAK</vt:lpstr>
      <vt:lpstr>Çalışanların Etik Profilleri</vt:lpstr>
      <vt:lpstr>Etik Liderlik</vt:lpstr>
      <vt:lpstr>PowerPoint Sunusu</vt:lpstr>
      <vt:lpstr>Yönetici ve Liderin Özellikleri</vt:lpstr>
      <vt:lpstr>PowerPoint Sunusu</vt:lpstr>
      <vt:lpstr>PowerPoint Sunusu</vt:lpstr>
      <vt:lpstr>PowerPoint Sunusu</vt:lpstr>
      <vt:lpstr>Etik Değerlere Uygun Davranışların Sonuçları</vt:lpstr>
      <vt:lpstr>Kurumsal Etik İklimi İçin;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MESLEKİ ETİK</dc:title>
  <dc:creator>Nevin Oktay</dc:creator>
  <cp:lastModifiedBy>PROBOOK</cp:lastModifiedBy>
  <cp:revision>63</cp:revision>
  <cp:lastPrinted>1601-01-01T00:00:00Z</cp:lastPrinted>
  <dcterms:created xsi:type="dcterms:W3CDTF">2001-09-14T10:43:26Z</dcterms:created>
  <dcterms:modified xsi:type="dcterms:W3CDTF">2015-11-22T16:40:43Z</dcterms:modified>
</cp:coreProperties>
</file>